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notesSlides/notesSlide17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18.xml" ContentType="application/vnd.openxmlformats-officedocument.presentationml.notesSlide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6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9" r:id="rId3"/>
    <p:sldId id="342" r:id="rId4"/>
    <p:sldId id="264" r:id="rId5"/>
    <p:sldId id="270" r:id="rId6"/>
    <p:sldId id="275" r:id="rId7"/>
    <p:sldId id="344" r:id="rId8"/>
    <p:sldId id="280" r:id="rId9"/>
    <p:sldId id="285" r:id="rId10"/>
    <p:sldId id="290" r:id="rId11"/>
    <p:sldId id="295" r:id="rId12"/>
    <p:sldId id="300" r:id="rId13"/>
    <p:sldId id="305" r:id="rId14"/>
    <p:sldId id="310" r:id="rId15"/>
    <p:sldId id="318" r:id="rId16"/>
    <p:sldId id="323" r:id="rId17"/>
    <p:sldId id="338" r:id="rId18"/>
    <p:sldId id="339" r:id="rId19"/>
    <p:sldId id="330" r:id="rId20"/>
    <p:sldId id="331" r:id="rId21"/>
    <p:sldId id="332" r:id="rId22"/>
    <p:sldId id="333" r:id="rId23"/>
    <p:sldId id="370" r:id="rId24"/>
    <p:sldId id="36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BA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C89EF96-8CEA-46FF-86C4-4CE0E76098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76" autoAdjust="0"/>
    <p:restoredTop sz="75676" autoAdjust="0"/>
  </p:normalViewPr>
  <p:slideViewPr>
    <p:cSldViewPr>
      <p:cViewPr varScale="1">
        <p:scale>
          <a:sx n="86" d="100"/>
          <a:sy n="86" d="100"/>
        </p:scale>
        <p:origin x="106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heraeprestegard:Desktop:Tutor%20Breakout%20Evalua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heraeprestegard:Desktop:Tutor%20Breakout%20Evaluati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heraeprestegard:Desktop:Tutor%20Breakout%20Evaluation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intosh%20HD:Users:cheraeprestegard:Desktop:Tutor%20Breakout%20Evaluation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Macintosh%20HD:Users:cheraeprestegard:Desktop:Tutor%20Breakout%20Evaluatio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heraeprestegard:Desktop:Tutor%20Breakout%20Evalu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MOST Beneficial Part of Training 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Sheet1!$A$23:$H$23</c:f>
              <c:strCache>
                <c:ptCount val="8"/>
                <c:pt idx="0">
                  <c:v>Being Showed Where Things Were</c:v>
                </c:pt>
                <c:pt idx="1">
                  <c:v>Routines and Procedures</c:v>
                </c:pt>
                <c:pt idx="2">
                  <c:v>ppts</c:v>
                </c:pt>
                <c:pt idx="3">
                  <c:v>Talking / Interacting with Returning UB staff</c:v>
                </c:pt>
                <c:pt idx="4">
                  <c:v>Liability Training </c:v>
                </c:pt>
                <c:pt idx="5">
                  <c:v>Diversity / Assumptons Activity </c:v>
                </c:pt>
                <c:pt idx="6">
                  <c:v>Minerva's "real talk"</c:v>
                </c:pt>
                <c:pt idx="7">
                  <c:v>Learning about Rules and Regulations </c:v>
                </c:pt>
              </c:strCache>
            </c:strRef>
          </c:cat>
          <c:val>
            <c:numRef>
              <c:f>Sheet1!$A$24:$H$24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9E-49A4-8579-D0C35B73A4E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2132437160"/>
        <c:axId val="2138840600"/>
      </c:barChart>
      <c:catAx>
        <c:axId val="-21324371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38840600"/>
        <c:crosses val="autoZero"/>
        <c:auto val="1"/>
        <c:lblAlgn val="ctr"/>
        <c:lblOffset val="100"/>
        <c:noMultiLvlLbl val="0"/>
      </c:catAx>
      <c:valAx>
        <c:axId val="21388406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-2132437160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LEAST</a:t>
            </a:r>
            <a:r>
              <a:rPr lang="en-US" baseline="0" dirty="0"/>
              <a:t> Beneficial Part of Training </a:t>
            </a: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ln>
              <a:solidFill>
                <a:srgbClr val="4F81B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Sheet1!$J$23:$L$23</c:f>
              <c:strCache>
                <c:ptCount val="3"/>
                <c:pt idx="0">
                  <c:v>Background Info </c:v>
                </c:pt>
                <c:pt idx="1">
                  <c:v>Too much to cover, too long</c:v>
                </c:pt>
                <c:pt idx="2">
                  <c:v>Over Relience on ppt's </c:v>
                </c:pt>
              </c:strCache>
            </c:strRef>
          </c:cat>
          <c:val>
            <c:numRef>
              <c:f>Sheet1!$J$24:$L$24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7B-4CD2-8398-DD826C1DCE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2135614632"/>
        <c:axId val="-2135377032"/>
      </c:barChart>
      <c:catAx>
        <c:axId val="-21356146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2135377032"/>
        <c:crosses val="autoZero"/>
        <c:auto val="1"/>
        <c:lblAlgn val="ctr"/>
        <c:lblOffset val="100"/>
        <c:noMultiLvlLbl val="0"/>
      </c:catAx>
      <c:valAx>
        <c:axId val="-21353770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213561463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Any</a:t>
            </a:r>
            <a:r>
              <a:rPr lang="en-US" baseline="0" dirty="0"/>
              <a:t> Additional Info Wanted</a:t>
            </a:r>
            <a:endParaRPr lang="en-US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9444444444444406E-2"/>
          <c:y val="0.36427274715660501"/>
          <c:w val="0.92777777777777803"/>
          <c:h val="0.4859744094488189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Sheet1!$A$42:$C$42</c:f>
              <c:strCache>
                <c:ptCount val="3"/>
                <c:pt idx="0">
                  <c:v>No Questions at this Time</c:v>
                </c:pt>
                <c:pt idx="1">
                  <c:v>More info on Mandated Reporting</c:v>
                </c:pt>
                <c:pt idx="2">
                  <c:v>Discipline Scenerios</c:v>
                </c:pt>
              </c:strCache>
            </c:strRef>
          </c:cat>
          <c:val>
            <c:numRef>
              <c:f>Sheet1!$A$43:$C$43</c:f>
              <c:numCache>
                <c:formatCode>General</c:formatCode>
                <c:ptCount val="3"/>
                <c:pt idx="0">
                  <c:v>7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88-4F21-AED9-2D6A6788FC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2132588136"/>
        <c:axId val="-2132390456"/>
      </c:barChart>
      <c:catAx>
        <c:axId val="-2132588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2132390456"/>
        <c:crosses val="autoZero"/>
        <c:auto val="1"/>
        <c:lblAlgn val="ctr"/>
        <c:lblOffset val="100"/>
        <c:noMultiLvlLbl val="0"/>
      </c:catAx>
      <c:valAx>
        <c:axId val="-21323904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213258813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Useful Areas of Training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Sheet1!$A$4:$H$4</c:f>
              <c:strCache>
                <c:ptCount val="8"/>
                <c:pt idx="0">
                  <c:v>Drawing from Experience of returning UB staff</c:v>
                </c:pt>
                <c:pt idx="1">
                  <c:v>Liability </c:v>
                </c:pt>
                <c:pt idx="2">
                  <c:v>Authority </c:v>
                </c:pt>
                <c:pt idx="3">
                  <c:v>Previous Tutor Log </c:v>
                </c:pt>
                <c:pt idx="4">
                  <c:v>Diversity Activity  </c:v>
                </c:pt>
                <c:pt idx="5">
                  <c:v>Understanding Roles, Responsibilities and Expectation</c:v>
                </c:pt>
                <c:pt idx="6">
                  <c:v>Mock Situations, Skits, and Scenarios </c:v>
                </c:pt>
                <c:pt idx="7">
                  <c:v>Switch order of Staff Training / Student Orientaion</c:v>
                </c:pt>
              </c:strCache>
            </c:strRef>
          </c:cat>
          <c:val>
            <c:numRef>
              <c:f>Sheet1!$A$5:$H$5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4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9F-4BCF-9434-7C803B9D29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8663528"/>
        <c:axId val="-2131713160"/>
      </c:barChart>
      <c:catAx>
        <c:axId val="2138663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2131713160"/>
        <c:crosses val="autoZero"/>
        <c:auto val="1"/>
        <c:lblAlgn val="ctr"/>
        <c:lblOffset val="100"/>
        <c:noMultiLvlLbl val="0"/>
      </c:catAx>
      <c:valAx>
        <c:axId val="-213171316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Number of Participants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13866352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Areas Needing Improvement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Sheet1!$J$4:$Q$4</c:f>
              <c:strCache>
                <c:ptCount val="8"/>
                <c:pt idx="0">
                  <c:v>More Interactive</c:v>
                </c:pt>
                <c:pt idx="1">
                  <c:v>Too Long</c:v>
                </c:pt>
                <c:pt idx="2">
                  <c:v>Off-Task Procedures</c:v>
                </c:pt>
                <c:pt idx="3">
                  <c:v>Too Much Paperwork </c:v>
                </c:pt>
                <c:pt idx="4">
                  <c:v>Snacks</c:v>
                </c:pt>
                <c:pt idx="5">
                  <c:v>Make PPT's Available Prior to Training</c:v>
                </c:pt>
                <c:pt idx="6">
                  <c:v>Everything About the Training was Excellent</c:v>
                </c:pt>
                <c:pt idx="7">
                  <c:v>Improve Introduction / program overview</c:v>
                </c:pt>
              </c:strCache>
            </c:strRef>
          </c:cat>
          <c:val>
            <c:numRef>
              <c:f>Sheet1!$J$5:$Q$5</c:f>
              <c:numCache>
                <c:formatCode>General</c:formatCode>
                <c:ptCount val="8"/>
                <c:pt idx="0">
                  <c:v>4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B4-4271-9354-A9CB2CEC81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4920072"/>
        <c:axId val="2124516840"/>
      </c:barChart>
      <c:catAx>
        <c:axId val="21249200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24516840"/>
        <c:crosses val="autoZero"/>
        <c:auto val="1"/>
        <c:lblAlgn val="ctr"/>
        <c:lblOffset val="100"/>
        <c:noMultiLvlLbl val="0"/>
      </c:catAx>
      <c:valAx>
        <c:axId val="2124516840"/>
        <c:scaling>
          <c:orientation val="minMax"/>
        </c:scaling>
        <c:delete val="0"/>
        <c:axPos val="l"/>
        <c:majorGridlines/>
        <c:title>
          <c:overlay val="0"/>
        </c:title>
        <c:numFmt formatCode="General" sourceLinked="1"/>
        <c:majorTickMark val="none"/>
        <c:minorTickMark val="none"/>
        <c:tickLblPos val="nextTo"/>
        <c:crossAx val="212492007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Useful Information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Sheet1!$S$4:$W$4</c:f>
              <c:strCache>
                <c:ptCount val="5"/>
                <c:pt idx="0">
                  <c:v>Review Each Students Academic Standing/Progress</c:v>
                </c:pt>
                <c:pt idx="1">
                  <c:v>Info on Busing /          Tracking </c:v>
                </c:pt>
                <c:pt idx="2">
                  <c:v>Review Students Personal Background</c:v>
                </c:pt>
                <c:pt idx="3">
                  <c:v>More in depth review of Proffesoinal Staff's  roles </c:v>
                </c:pt>
                <c:pt idx="4">
                  <c:v>Review any Behavioral Concerns</c:v>
                </c:pt>
              </c:strCache>
            </c:strRef>
          </c:cat>
          <c:val>
            <c:numRef>
              <c:f>Sheet1!$S$5:$W$5</c:f>
              <c:numCache>
                <c:formatCode>General</c:formatCode>
                <c:ptCount val="5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80-4C6A-B778-8FAE90A2FD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1865928"/>
        <c:axId val="2138251544"/>
      </c:barChart>
      <c:catAx>
        <c:axId val="-21318659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38251544"/>
        <c:crosses val="autoZero"/>
        <c:auto val="1"/>
        <c:lblAlgn val="ctr"/>
        <c:lblOffset val="100"/>
        <c:noMultiLvlLbl val="0"/>
      </c:catAx>
      <c:valAx>
        <c:axId val="213825154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Number of participants 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-213186592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</cdr:x>
      <cdr:y>0.27273</cdr:y>
    </cdr:from>
    <cdr:to>
      <cdr:x>0.89091</cdr:x>
      <cdr:y>0.45455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705600" y="1143000"/>
          <a:ext cx="762000" cy="76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 dirty="0"/>
            <a:t>33%</a:t>
          </a:r>
        </a:p>
      </cdr:txBody>
    </cdr:sp>
  </cdr:relSizeAnchor>
  <cdr:relSizeAnchor xmlns:cdr="http://schemas.openxmlformats.org/drawingml/2006/chartDrawing">
    <cdr:from>
      <cdr:x>0.67273</cdr:x>
      <cdr:y>0.29091</cdr:y>
    </cdr:from>
    <cdr:to>
      <cdr:x>0.76364</cdr:x>
      <cdr:y>0.45455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638800" y="1219200"/>
          <a:ext cx="7620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 dirty="0"/>
            <a:t>25%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0.15741</cdr:x>
      <cdr:y>0.31989</cdr:y>
    </cdr:from>
    <cdr:to>
      <cdr:x>0.24074</cdr:x>
      <cdr:y>0.43774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5400" y="1447800"/>
          <a:ext cx="6858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 dirty="0"/>
            <a:t>33%</a:t>
          </a:r>
        </a:p>
      </cdr:txBody>
    </cdr:sp>
  </cdr:relSizeAnchor>
  <cdr:relSizeAnchor xmlns:cdr="http://schemas.openxmlformats.org/drawingml/2006/chartDrawing">
    <cdr:from>
      <cdr:x>0.27778</cdr:x>
      <cdr:y>0.31989</cdr:y>
    </cdr:from>
    <cdr:to>
      <cdr:x>0.37037</cdr:x>
      <cdr:y>0.50509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86000" y="1447800"/>
          <a:ext cx="762000" cy="838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 dirty="0"/>
            <a:t>25%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92928303-E50F-4AE9-89F9-7C85A1D2568B}" type="datetimeFigureOut">
              <a:rPr lang="en-US" smtClean="0"/>
              <a:pPr/>
              <a:t>12/14/2018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77E0AC58-6CDC-4657-BDF5-C8E0F54240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66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u="none" dirty="0">
                <a:solidFill>
                  <a:srgbClr val="000000"/>
                </a:solidFill>
              </a:rPr>
              <a:t>There were</a:t>
            </a:r>
            <a:r>
              <a:rPr lang="en-US" sz="4800" b="1" u="none" dirty="0">
                <a:solidFill>
                  <a:srgbClr val="000000"/>
                </a:solidFill>
              </a:rPr>
              <a:t> </a:t>
            </a:r>
            <a:r>
              <a:rPr lang="en-US" sz="6000" b="1" i="1" u="sng" dirty="0">
                <a:solidFill>
                  <a:srgbClr val="000000"/>
                </a:solidFill>
              </a:rPr>
              <a:t>18</a:t>
            </a:r>
            <a:r>
              <a:rPr lang="en-US" sz="6000" b="1" i="1" u="sng" baseline="0" dirty="0">
                <a:solidFill>
                  <a:srgbClr val="000000"/>
                </a:solidFill>
              </a:rPr>
              <a:t> </a:t>
            </a:r>
            <a:r>
              <a:rPr lang="en-US" sz="4800" b="1" u="none" baseline="0" dirty="0">
                <a:solidFill>
                  <a:srgbClr val="000000"/>
                </a:solidFill>
              </a:rPr>
              <a:t>present at all staff training (not including the professional staff). Of that 18 only 12 returned their surveys.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u="none" baseline="0" dirty="0">
              <a:solidFill>
                <a:srgbClr val="000000"/>
              </a:solidFill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u="none" baseline="0" dirty="0">
                <a:solidFill>
                  <a:srgbClr val="000000"/>
                </a:solidFill>
              </a:rPr>
              <a:t>The professional staff and volunteer staff were not surveyed.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="1" u="none" dirty="0">
              <a:solidFill>
                <a:srgbClr val="000000"/>
              </a:solidFill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u="none" dirty="0">
                <a:solidFill>
                  <a:srgbClr val="000000"/>
                </a:solidFill>
              </a:rPr>
              <a:t>Out of 12 surveyed a total of 12 responded to the question.</a:t>
            </a:r>
            <a:r>
              <a:rPr lang="en-US" sz="2400" b="1" u="none" baseline="0" dirty="0">
                <a:solidFill>
                  <a:srgbClr val="000000"/>
                </a:solidFill>
              </a:rPr>
              <a:t> </a:t>
            </a:r>
          </a:p>
          <a:p>
            <a:endParaRPr lang="en-US" sz="2400" dirty="0"/>
          </a:p>
          <a:p>
            <a:r>
              <a:rPr lang="en-US" sz="2400" dirty="0"/>
              <a:t>----- Meeting Notes (10/20/14 11:56) -----</a:t>
            </a:r>
          </a:p>
          <a:p>
            <a:r>
              <a:rPr lang="en-US" sz="2400" dirty="0"/>
              <a:t>its says we had 2</a:t>
            </a:r>
            <a:endParaRPr lang="en-US" sz="2400" b="1" u="none" dirty="0">
              <a:solidFill>
                <a:srgbClr val="000000"/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b="0" u="none" baseline="0" dirty="0">
                <a:solidFill>
                  <a:srgbClr val="000000"/>
                </a:solidFill>
              </a:rPr>
              <a:t>4 were office staff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b="0" u="none" baseline="0" dirty="0">
                <a:solidFill>
                  <a:srgbClr val="000000"/>
                </a:solidFill>
              </a:rPr>
              <a:t>6 were tutors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b="0" u="none" baseline="0" dirty="0">
                <a:solidFill>
                  <a:srgbClr val="000000"/>
                </a:solidFill>
              </a:rPr>
              <a:t>2 were teaching staff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b="0" u="none" baseline="0" dirty="0">
                <a:solidFill>
                  <a:srgbClr val="000000"/>
                </a:solidFill>
              </a:rPr>
              <a:t>total = 12 participants surveyed </a:t>
            </a:r>
            <a:endParaRPr lang="en-US" sz="1200" b="0" u="none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00"/>
                </a:solidFill>
              </a:rPr>
              <a:t>----- Meeting Notes (10/20/14 11:56) -----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00"/>
                </a:solidFill>
              </a:rPr>
              <a:t>clarify the enumber of people present      -    According to how they self selected 4 of the 5 office assistants responed.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00"/>
                </a:solidFill>
              </a:rPr>
              <a:t>2 of the 3-teaching staff responded.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00"/>
                </a:solidFill>
              </a:rPr>
              <a:t>Another thing to consider is that some employees serve dual postions.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0000"/>
                </a:solidFill>
              </a:rPr>
              <a:t>RECOMMENDATION: </a:t>
            </a:r>
            <a:r>
              <a:rPr lang="en-US" sz="1200" dirty="0">
                <a:solidFill>
                  <a:srgbClr val="000000"/>
                </a:solidFill>
              </a:rPr>
              <a:t>Moving forward we might want to reconsider how we  classify and capture those participants data. Also should</a:t>
            </a:r>
            <a:r>
              <a:rPr lang="en-US" sz="1200" baseline="0" dirty="0">
                <a:solidFill>
                  <a:srgbClr val="000000"/>
                </a:solidFill>
              </a:rPr>
              <a:t> have a better system of checks and balances to make sure that people are returning their surveys while keeping the survey anonymous.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0AC58-6CDC-4657-BDF5-C8E0F542408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8137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/>
              <a:t>MOST</a:t>
            </a:r>
            <a:r>
              <a:rPr lang="en-US" baseline="0" dirty="0"/>
              <a:t> agreed that: Training materials were useful </a:t>
            </a: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 I NEITHER AGREED NOR DISAGREED</a:t>
            </a:r>
          </a:p>
          <a:p>
            <a:endParaRPr lang="en-US" dirty="0"/>
          </a:p>
          <a:p>
            <a:r>
              <a:rPr lang="en-US" dirty="0"/>
              <a:t>----- Meeting Notes (10/20/14 11:56) -----</a:t>
            </a:r>
          </a:p>
          <a:p>
            <a:r>
              <a:rPr lang="en-US" dirty="0"/>
              <a:t>need feedback for this slide on whether they agreed or disagreed.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0AC58-6CDC-4657-BDF5-C8E0F542408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646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baseline="0" dirty="0"/>
              <a:t>MOST </a:t>
            </a:r>
            <a:r>
              <a:rPr lang="en-US" baseline="0" dirty="0"/>
              <a:t>agreed that: Participants were given opportunity to ask questions regarding employment                    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(SAY</a:t>
            </a:r>
            <a:r>
              <a:rPr lang="en-US" baseline="0" dirty="0"/>
              <a:t> HOW I DISAGREE THS STATEMENT).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  <a:p>
            <a:r>
              <a:rPr lang="en-US" dirty="0"/>
              <a:t>-1</a:t>
            </a:r>
            <a:r>
              <a:rPr lang="en-US" baseline="0" dirty="0"/>
              <a:t> person neither agreed nor disagreed 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0AC58-6CDC-4657-BDF5-C8E0F542408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699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MOST</a:t>
            </a:r>
            <a:r>
              <a:rPr lang="en-US" dirty="0"/>
              <a:t> participants felt their knowledge regarding their role after training was </a:t>
            </a:r>
            <a:r>
              <a:rPr lang="en-US" b="1" u="sng" dirty="0"/>
              <a:t>GOOD.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0AC58-6CDC-4657-BDF5-C8E0F542408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0437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Following the</a:t>
            </a:r>
            <a:r>
              <a:rPr lang="en-US" baseline="0" dirty="0"/>
              <a:t> training, </a:t>
            </a:r>
            <a:r>
              <a:rPr lang="en-US" b="1" u="sng" baseline="0" dirty="0"/>
              <a:t>MOST</a:t>
            </a:r>
            <a:r>
              <a:rPr lang="en-US" baseline="0" dirty="0"/>
              <a:t> agreed their knowledge regarding UB was: </a:t>
            </a:r>
            <a:r>
              <a:rPr lang="en-US" b="1" u="sng" baseline="0" dirty="0"/>
              <a:t>EXCELLENT</a:t>
            </a:r>
            <a:endParaRPr lang="en-US" b="1" u="sng" dirty="0"/>
          </a:p>
          <a:p>
            <a:endParaRPr lang="en-US" dirty="0"/>
          </a:p>
          <a:p>
            <a:r>
              <a:rPr lang="en-US" dirty="0"/>
              <a:t>- 1 PARTICIPANT THOUGHT IT WAS POOR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0AC58-6CDC-4657-BDF5-C8E0F542408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25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MOST</a:t>
            </a:r>
            <a:r>
              <a:rPr lang="en-US" dirty="0"/>
              <a:t> thought</a:t>
            </a:r>
            <a:r>
              <a:rPr lang="en-US" baseline="0" dirty="0"/>
              <a:t> the pace of the training was: </a:t>
            </a:r>
            <a:r>
              <a:rPr lang="en-US" b="1" u="sng" baseline="0" dirty="0"/>
              <a:t>EXCELLENT</a:t>
            </a:r>
            <a:endParaRPr lang="en-US" b="1" u="sng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0AC58-6CDC-4657-BDF5-C8E0F542408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6132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u="none" dirty="0"/>
              <a:t>**See appendix for responses</a:t>
            </a:r>
            <a:endParaRPr lang="en-US" sz="1000" b="1" u="none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u="none" dirty="0"/>
              <a:t>Of the 12 surveyed ___ responded to question #14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1" u="sng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u="sng" dirty="0"/>
              <a:t>MOST</a:t>
            </a:r>
            <a:r>
              <a:rPr lang="en-US" sz="1000" dirty="0"/>
              <a:t> thought the best parts of Training were: “Learning From</a:t>
            </a:r>
            <a:r>
              <a:rPr lang="en-US" sz="1000" baseline="0" dirty="0"/>
              <a:t> Returning UB Staff and Diversity / Assumptions Activity”</a:t>
            </a:r>
            <a:endParaRPr lang="en-US" sz="10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1" u="sng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u="none" baseline="0" dirty="0"/>
              <a:t>	</a:t>
            </a:r>
            <a:r>
              <a:rPr lang="en-US" sz="1000" b="1" u="sng" baseline="0" dirty="0"/>
              <a:t>Most Beneficial</a:t>
            </a:r>
            <a:r>
              <a:rPr lang="en-US" sz="1000" b="1" u="none" baseline="0" dirty="0"/>
              <a:t>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1" u="none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u="none" dirty="0"/>
              <a:t>-4 responded that the MOST</a:t>
            </a:r>
            <a:r>
              <a:rPr lang="en-US" sz="1000" b="1" u="none" baseline="0" dirty="0"/>
              <a:t> beneficial was TALKING and INTERACTING with returning UB staff and learning from their experiences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u="none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000" u="none" baseline="0" dirty="0"/>
              <a:t>2 responded that MOST beneficial was </a:t>
            </a:r>
            <a:r>
              <a:rPr lang="en-US" sz="1000" b="1" u="none" baseline="0" dirty="0"/>
              <a:t>Diversity and Assumptions Activity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000" u="none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000" u="none" baseline="0" dirty="0"/>
              <a:t>-1 responded that MOST beneficial was </a:t>
            </a:r>
            <a:r>
              <a:rPr lang="en-US" sz="1000" b="1" u="none" baseline="0" dirty="0"/>
              <a:t>BEING SHOWN WHERE THINGS ARE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u="none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none" baseline="0" dirty="0"/>
              <a:t>-1 responded that MOST beneficial was learning about </a:t>
            </a:r>
            <a:r>
              <a:rPr lang="en-US" sz="1000" b="1" u="none" baseline="0" dirty="0"/>
              <a:t>ROUTINES and PROCEDURES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u="none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none" baseline="0" dirty="0"/>
              <a:t> -1 responded that MOST beneficial was </a:t>
            </a:r>
            <a:r>
              <a:rPr lang="en-US" sz="1000" b="1" u="none" baseline="0" dirty="0"/>
              <a:t>PPT’s</a:t>
            </a:r>
          </a:p>
          <a:p>
            <a:pPr marL="171450" indent="-171450" algn="l">
              <a:buFontTx/>
              <a:buChar char="-"/>
            </a:pPr>
            <a:endParaRPr lang="en-US" sz="1000" u="none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000" u="none" baseline="0" dirty="0"/>
              <a:t>1 responded that MOST beneficial was </a:t>
            </a:r>
            <a:r>
              <a:rPr lang="en-US" sz="1000" b="1" u="none" baseline="0" dirty="0"/>
              <a:t>LIABILITY TRAINING </a:t>
            </a:r>
            <a:endParaRPr lang="en-US" sz="1000" b="1" u="none" dirty="0"/>
          </a:p>
          <a:p>
            <a:pPr marL="0" indent="0" algn="l">
              <a:buFontTx/>
              <a:buNone/>
            </a:pPr>
            <a:endParaRPr lang="en-US" sz="1000" u="none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000" u="none" baseline="0" dirty="0"/>
              <a:t>1 responded that MOST beneficial was </a:t>
            </a:r>
            <a:r>
              <a:rPr lang="en-US" sz="1000" b="1" u="none" baseline="0" dirty="0"/>
              <a:t>DIRECTORS TALK</a:t>
            </a:r>
            <a:endParaRPr lang="en-US" sz="1000" b="1" u="none" dirty="0"/>
          </a:p>
          <a:p>
            <a:pPr marL="0" indent="0" algn="l">
              <a:buFontTx/>
              <a:buNone/>
            </a:pPr>
            <a:endParaRPr lang="en-US" sz="1000" u="none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000" u="none" baseline="0" dirty="0"/>
              <a:t>1 responded that MOST beneficial was Learning about </a:t>
            </a:r>
            <a:r>
              <a:rPr lang="en-US" sz="1000" b="1" u="none" baseline="0" dirty="0"/>
              <a:t>RULES and REGULATIONS </a:t>
            </a:r>
            <a:endParaRPr lang="en-US" sz="1000" b="1" u="none" dirty="0"/>
          </a:p>
          <a:p>
            <a:pPr marL="0" indent="0" algn="l">
              <a:buFontTx/>
              <a:buNone/>
            </a:pPr>
            <a:endParaRPr lang="en-US" sz="1000" u="none" dirty="0"/>
          </a:p>
          <a:p>
            <a:pPr marL="0" indent="0" algn="l">
              <a:buFontTx/>
              <a:buNone/>
            </a:pPr>
            <a:r>
              <a:rPr lang="en-US" sz="1000" b="1" u="none" dirty="0"/>
              <a:t>	</a:t>
            </a:r>
            <a:r>
              <a:rPr lang="en-US" sz="1000" b="1" u="sng" dirty="0"/>
              <a:t>LEAST Beneficial:</a:t>
            </a:r>
          </a:p>
          <a:p>
            <a:pPr marL="0" indent="0" algn="l">
              <a:buFontTx/>
              <a:buNone/>
            </a:pPr>
            <a:endParaRPr lang="en-US" sz="1000" b="1" u="sng" dirty="0"/>
          </a:p>
          <a:p>
            <a:pPr marL="171450" indent="-171450" algn="l">
              <a:buFontTx/>
              <a:buChar char="-"/>
            </a:pPr>
            <a:r>
              <a:rPr lang="en-US" sz="1000" b="0" u="none" dirty="0"/>
              <a:t>Background info (1)</a:t>
            </a:r>
          </a:p>
          <a:p>
            <a:pPr marL="171450" indent="-171450" algn="l">
              <a:buFontTx/>
              <a:buChar char="-"/>
            </a:pPr>
            <a:endParaRPr lang="en-US" sz="1000" b="0" u="none" dirty="0"/>
          </a:p>
          <a:p>
            <a:pPr marL="171450" indent="-171450" algn="l">
              <a:buFontTx/>
              <a:buChar char="-"/>
            </a:pPr>
            <a:r>
              <a:rPr lang="en-US" sz="1000" b="0" u="none" dirty="0"/>
              <a:t>Too much to cover, too long (1)</a:t>
            </a:r>
          </a:p>
          <a:p>
            <a:pPr marL="171450" indent="-171450" algn="l">
              <a:buFontTx/>
              <a:buChar char="-"/>
            </a:pPr>
            <a:endParaRPr lang="en-US" sz="1000" b="0" u="none" dirty="0"/>
          </a:p>
          <a:p>
            <a:pPr marL="171450" indent="-171450" algn="l">
              <a:buFontTx/>
              <a:buChar char="-"/>
            </a:pPr>
            <a:r>
              <a:rPr lang="en-US" sz="1000" b="0" u="none" dirty="0"/>
              <a:t>Over reliance on </a:t>
            </a:r>
            <a:r>
              <a:rPr lang="en-US" sz="1000" b="0" u="none" dirty="0" err="1"/>
              <a:t>PPt’s</a:t>
            </a:r>
            <a:r>
              <a:rPr lang="en-US" sz="1000" b="0" u="none" dirty="0"/>
              <a:t> (1)</a:t>
            </a:r>
          </a:p>
          <a:p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0AC58-6CDC-4657-BDF5-C8E0F542408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3103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See appendix for responses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SOME</a:t>
            </a:r>
            <a:r>
              <a:rPr lang="en-US" b="0" u="none" baseline="0" dirty="0"/>
              <a:t> </a:t>
            </a:r>
            <a:r>
              <a:rPr lang="en-US" b="0" u="none" dirty="0"/>
              <a:t>students said</a:t>
            </a:r>
            <a:r>
              <a:rPr lang="en-US" b="0" u="none" baseline="0" dirty="0"/>
              <a:t> they would like more</a:t>
            </a:r>
            <a:r>
              <a:rPr lang="en-US" b="0" u="none" dirty="0"/>
              <a:t> info</a:t>
            </a:r>
            <a:r>
              <a:rPr lang="en-US" b="0" u="none" baseline="0" dirty="0"/>
              <a:t> on </a:t>
            </a:r>
            <a:r>
              <a:rPr lang="en-US" b="1" dirty="0"/>
              <a:t>Disciplinary Policies and Mandated Reporting</a:t>
            </a:r>
            <a:r>
              <a:rPr lang="en-US" b="1" baseline="0" dirty="0"/>
              <a:t>   </a:t>
            </a:r>
            <a:r>
              <a:rPr lang="en-US" b="0" baseline="0" dirty="0"/>
              <a:t>…</a:t>
            </a:r>
            <a:r>
              <a:rPr lang="en-US" b="1" u="sng" baseline="0" dirty="0"/>
              <a:t>MOST</a:t>
            </a:r>
            <a:r>
              <a:rPr lang="en-US" b="0" u="sng" baseline="0" dirty="0"/>
              <a:t> </a:t>
            </a:r>
            <a:r>
              <a:rPr lang="en-US" b="0" baseline="0" dirty="0"/>
              <a:t>said, </a:t>
            </a:r>
            <a:r>
              <a:rPr lang="en-US" b="1" baseline="0" dirty="0"/>
              <a:t>NO </a:t>
            </a:r>
            <a:r>
              <a:rPr lang="en-US" b="0" u="none" baseline="0" dirty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u="none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-ONLY</a:t>
            </a:r>
            <a:r>
              <a:rPr lang="en-US" baseline="0" dirty="0"/>
              <a:t> TWO RESPONDED THAT THEY WOULD LIKE MORE INFORMATOIN</a:t>
            </a:r>
            <a:endParaRPr lang="en-US" dirty="0"/>
          </a:p>
          <a:p>
            <a:endParaRPr lang="en-US" sz="1200" u="none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u="none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pPr marL="171450" indent="-171450">
              <a:buFontTx/>
              <a:buChar char="-"/>
            </a:pPr>
            <a:r>
              <a:rPr lang="en-US" sz="1200" b="1" u="none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 of the 9 Surveyed</a:t>
            </a:r>
            <a:r>
              <a:rPr lang="en-US" sz="1200" u="none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replied</a:t>
            </a:r>
            <a:r>
              <a:rPr lang="en-US" sz="1200" u="non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that they </a:t>
            </a:r>
            <a:r>
              <a:rPr lang="en-US" sz="1200" b="1" u="non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“did not have any questions at this time”</a:t>
            </a:r>
            <a:endParaRPr lang="en-US" sz="1200" b="1" u="none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FontTx/>
              <a:buNone/>
            </a:pPr>
            <a:endParaRPr lang="en-US" sz="1200" u="none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US" sz="1200" u="none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answered that would like more info on mandated reporting and what type of scenarios</a:t>
            </a:r>
            <a:r>
              <a:rPr lang="en-US" sz="1200" u="non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reportable. </a:t>
            </a:r>
          </a:p>
          <a:p>
            <a:pPr marL="0" indent="0">
              <a:buFontTx/>
              <a:buNone/>
            </a:pPr>
            <a:endParaRPr lang="en-US" sz="1200" u="non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US" sz="1200" u="non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answered that they would like more info regarding disciplinary procedures </a:t>
            </a:r>
            <a:endParaRPr lang="en-US" sz="1200" u="none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0AC58-6CDC-4657-BDF5-C8E0F542408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733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u="sng" dirty="0">
                <a:solidFill>
                  <a:srgbClr val="000000"/>
                </a:solidFill>
              </a:rPr>
              <a:t>Out of 9 surveyed a total of 8 responded to the question Of the 7 respondents: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u="none" dirty="0">
                <a:solidFill>
                  <a:srgbClr val="000000"/>
                </a:solidFill>
              </a:rPr>
              <a:t>	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u="sng" dirty="0">
                <a:solidFill>
                  <a:srgbClr val="000000"/>
                </a:solidFill>
              </a:rPr>
              <a:t>MOST</a:t>
            </a:r>
            <a:r>
              <a:rPr lang="en-US" sz="1200" b="0" u="none" baseline="0" dirty="0">
                <a:solidFill>
                  <a:srgbClr val="000000"/>
                </a:solidFill>
              </a:rPr>
              <a:t> </a:t>
            </a:r>
            <a:r>
              <a:rPr lang="en-US" sz="1200" b="0" u="none" dirty="0">
                <a:solidFill>
                  <a:srgbClr val="000000"/>
                </a:solidFill>
              </a:rPr>
              <a:t>said the areas</a:t>
            </a:r>
            <a:r>
              <a:rPr lang="en-US" sz="1200" b="0" u="none" baseline="0" dirty="0">
                <a:solidFill>
                  <a:srgbClr val="000000"/>
                </a:solidFill>
              </a:rPr>
              <a:t> of training that were most useful were </a:t>
            </a:r>
            <a:r>
              <a:rPr lang="en-US" sz="1200" b="1" u="none" baseline="0" dirty="0">
                <a:solidFill>
                  <a:srgbClr val="000000"/>
                </a:solidFill>
              </a:rPr>
              <a:t>1.) </a:t>
            </a:r>
            <a:r>
              <a:rPr lang="en-US" sz="1200" b="0" u="none" baseline="0" dirty="0">
                <a:solidFill>
                  <a:srgbClr val="000000"/>
                </a:solidFill>
              </a:rPr>
              <a:t>skits, mock situations and scenarios </a:t>
            </a:r>
            <a:r>
              <a:rPr lang="en-US" sz="1200" b="1" u="none" baseline="0" dirty="0">
                <a:solidFill>
                  <a:srgbClr val="000000"/>
                </a:solidFill>
              </a:rPr>
              <a:t>2.)</a:t>
            </a:r>
            <a:r>
              <a:rPr lang="en-US" sz="1200" b="0" u="none" baseline="0" dirty="0">
                <a:solidFill>
                  <a:srgbClr val="000000"/>
                </a:solidFill>
              </a:rPr>
              <a:t> Understanding roles, responsibility </a:t>
            </a:r>
            <a:endParaRPr lang="en-US" sz="1200" b="0" u="none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00"/>
                </a:solidFill>
              </a:rPr>
              <a:t>-3 expressed that the most useful areas of training were understanding roles, responsibilities, and expectations.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00"/>
                </a:solidFill>
              </a:rPr>
              <a:t> -4 expressed that the most useful areas of training were the "skits", "mock situations" and "scenarios”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00"/>
                </a:solidFill>
              </a:rPr>
              <a:t>-1 expressed that the most useful areas of training were drawing from the experiences of returning UB staff.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00"/>
                </a:solidFill>
              </a:rPr>
              <a:t> -1 expressed that the most useful areas of training were liability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00"/>
                </a:solidFill>
              </a:rPr>
              <a:t>-1 expressed that the most useful areas of training were authority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00"/>
                </a:solidFill>
              </a:rPr>
              <a:t>-1 expressed that the most useful areas of training was the previous tutor log.-1 expressed that the most useful areas of training was the diversity activity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-I expressed that training should have taken place before the student orientation.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0AC58-6CDC-4657-BDF5-C8E0F542408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078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u="sng" dirty="0">
                <a:solidFill>
                  <a:srgbClr val="000000"/>
                </a:solidFill>
              </a:rPr>
              <a:t>Out of 9 surveyed a total of 8 responded to the question. Of the 7 respondents: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u="sng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u="sng" dirty="0">
                <a:solidFill>
                  <a:srgbClr val="000000"/>
                </a:solidFill>
              </a:rPr>
              <a:t>MOST</a:t>
            </a:r>
            <a:r>
              <a:rPr lang="en-US" sz="1200" b="1" u="none" dirty="0">
                <a:solidFill>
                  <a:srgbClr val="000000"/>
                </a:solidFill>
              </a:rPr>
              <a:t> </a:t>
            </a:r>
            <a:r>
              <a:rPr lang="en-US" sz="1200" b="0" u="none" dirty="0">
                <a:solidFill>
                  <a:srgbClr val="000000"/>
                </a:solidFill>
              </a:rPr>
              <a:t>said</a:t>
            </a:r>
            <a:r>
              <a:rPr lang="en-US" sz="1200" b="0" u="none" baseline="0" dirty="0">
                <a:solidFill>
                  <a:srgbClr val="000000"/>
                </a:solidFill>
              </a:rPr>
              <a:t> areas that could use improvement were 1.) More interactive 2.) Too long</a:t>
            </a:r>
            <a:endParaRPr lang="en-US" sz="1200" b="1" u="sng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>
                <a:solidFill>
                  <a:srgbClr val="000000"/>
                </a:solidFill>
              </a:rPr>
              <a:t>4 expressed that the training could be more interactive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>
                <a:solidFill>
                  <a:srgbClr val="000000"/>
                </a:solidFill>
              </a:rPr>
              <a:t>-3 expressed that the training was too long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>
                <a:solidFill>
                  <a:srgbClr val="000000"/>
                </a:solidFill>
              </a:rPr>
              <a:t> -1 expressed that the off-task procedures could be improved-1 expressed that there was too much paperwork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>
                <a:solidFill>
                  <a:srgbClr val="000000"/>
                </a:solidFill>
              </a:rPr>
              <a:t>-1 expressed that the snacks could be improved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>
                <a:solidFill>
                  <a:srgbClr val="000000"/>
                </a:solidFill>
              </a:rPr>
              <a:t>-1 recommended that the ppt's be made available for review prior to training day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>
                <a:solidFill>
                  <a:srgbClr val="000000"/>
                </a:solidFill>
              </a:rPr>
              <a:t>-1 expressed that everything about the training was excellent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/>
              <a:t>- 1 expressed that the portion of the training with students as well as the introduction / program overview could be improved.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0AC58-6CDC-4657-BDF5-C8E0F542408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0717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u="sng" dirty="0">
                <a:solidFill>
                  <a:srgbClr val="000000"/>
                </a:solidFill>
              </a:rPr>
              <a:t>Out of 8</a:t>
            </a:r>
            <a:r>
              <a:rPr lang="en-US" sz="1200" b="1" u="sng" baseline="0" dirty="0">
                <a:solidFill>
                  <a:srgbClr val="000000"/>
                </a:solidFill>
              </a:rPr>
              <a:t> whom replied to the survey a total of 8 answered question #3</a:t>
            </a:r>
            <a:endParaRPr lang="en-US" sz="1200" b="1" u="sng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u="sng" dirty="0">
                <a:solidFill>
                  <a:srgbClr val="000000"/>
                </a:solidFill>
              </a:rPr>
              <a:t>MOST</a:t>
            </a:r>
            <a:r>
              <a:rPr lang="en-US" sz="1200" b="1" u="none" dirty="0">
                <a:solidFill>
                  <a:srgbClr val="000000"/>
                </a:solidFill>
              </a:rPr>
              <a:t> </a:t>
            </a:r>
            <a:r>
              <a:rPr lang="en-US" sz="1200" b="0" u="none" dirty="0">
                <a:solidFill>
                  <a:srgbClr val="000000"/>
                </a:solidFill>
              </a:rPr>
              <a:t>responded that a</a:t>
            </a:r>
            <a:r>
              <a:rPr lang="en-US" sz="1200" b="0" u="none" baseline="0" dirty="0">
                <a:solidFill>
                  <a:srgbClr val="000000"/>
                </a:solidFill>
              </a:rPr>
              <a:t> better job could have been done at 1.) review of each student's academic background 2 Reviewing each students personal background</a:t>
            </a:r>
            <a:endParaRPr lang="en-US" sz="1200" b="0" u="none" dirty="0">
              <a:solidFill>
                <a:srgbClr val="000000"/>
              </a:solidFill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u="sng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00"/>
                </a:solidFill>
              </a:rPr>
              <a:t>-2 expressed that they thought it would be useful to review how each student is doing academically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00"/>
                </a:solidFill>
              </a:rPr>
              <a:t>-1 expressed that they thought it would be useful to have more information on busing and tracking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00"/>
                </a:solidFill>
              </a:rPr>
              <a:t>-2 expressed that they thought it would be useful to review students personal background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00"/>
                </a:solidFill>
              </a:rPr>
              <a:t>-1 expressed that they though it would be useful to review any behavioral concerns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- 1 expressed that they thought it would be useful review a description of roles of the professional staff.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0AC58-6CDC-4657-BDF5-C8E0F542408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103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MOST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RESPONDENTS RATED THE CLARITY OF THE RESPONSIBILITIES IN THE JOB DESCRIPTION </a:t>
            </a:r>
            <a:r>
              <a:rPr lang="en-US" sz="1200" b="1" i="1" u="sng" kern="1200" dirty="0">
                <a:solidFill>
                  <a:srgbClr val="00B050"/>
                </a:solidFill>
                <a:effectLst/>
                <a:latin typeface="+mn-lt"/>
                <a:ea typeface="+mn-ea"/>
                <a:cs typeface="+mn-cs"/>
              </a:rPr>
              <a:t>GOOD</a:t>
            </a:r>
            <a:endParaRPr lang="en-US" sz="1200" i="1" u="sng" kern="1200" dirty="0">
              <a:solidFill>
                <a:srgbClr val="00B050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u="sng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u="sng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u="none" dirty="0">
                <a:solidFill>
                  <a:srgbClr val="000000"/>
                </a:solidFill>
              </a:rPr>
              <a:t>Out of 12 surveyed a total of 12 responded to the question #2</a:t>
            </a:r>
            <a:endParaRPr lang="en-US" sz="1200" b="1" u="sng" baseline="0" dirty="0">
              <a:solidFill>
                <a:srgbClr val="0000FF"/>
              </a:solidFill>
            </a:endParaRPr>
          </a:p>
          <a:p>
            <a:r>
              <a:rPr lang="en-US" sz="1200" b="1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7200" b="1" u="sng" dirty="0">
              <a:solidFill>
                <a:srgbClr val="000000"/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b="0" u="none" baseline="0" dirty="0">
                <a:solidFill>
                  <a:srgbClr val="000000"/>
                </a:solidFill>
              </a:rPr>
              <a:t>1 rated the job description as AVERAGE.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200" b="0" u="none" baseline="0" dirty="0">
              <a:solidFill>
                <a:srgbClr val="000000"/>
              </a:solidFill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b="0" i="1" u="none" baseline="0" dirty="0">
                <a:solidFill>
                  <a:srgbClr val="000000"/>
                </a:solidFill>
              </a:rPr>
              <a:t> </a:t>
            </a:r>
            <a:r>
              <a:rPr lang="en-US" sz="1200" b="1" i="1" u="none" baseline="0" dirty="0">
                <a:solidFill>
                  <a:srgbClr val="000000"/>
                </a:solidFill>
              </a:rPr>
              <a:t>RECOMMENDATOIN</a:t>
            </a:r>
            <a:r>
              <a:rPr lang="en-US" sz="1200" b="1" u="none" baseline="0" dirty="0">
                <a:solidFill>
                  <a:srgbClr val="000000"/>
                </a:solidFill>
              </a:rPr>
              <a:t>:</a:t>
            </a:r>
            <a:r>
              <a:rPr lang="en-US" sz="1200" b="0" u="none" baseline="0" dirty="0">
                <a:solidFill>
                  <a:srgbClr val="000000"/>
                </a:solidFill>
              </a:rPr>
              <a:t> Add follow up questions to next years survey. Why was the the description poor? what could be improved upon?</a:t>
            </a:r>
            <a:endParaRPr lang="en-US" sz="1200" b="0" u="none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0AC58-6CDC-4657-BDF5-C8E0F542408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577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0AC58-6CDC-4657-BDF5-C8E0F5424088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7383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0AC58-6CDC-4657-BDF5-C8E0F5424088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811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1" u="sng" dirty="0"/>
              <a:t>MOST</a:t>
            </a:r>
            <a:r>
              <a:rPr lang="en-US" i="1" dirty="0"/>
              <a:t> RESPONDANTS THOUGHT THAT THE EFFECTIVNESS OF THE ADVERTISMENT WAS</a:t>
            </a:r>
            <a:r>
              <a:rPr lang="en-US" i="1" baseline="0" dirty="0"/>
              <a:t> </a:t>
            </a:r>
            <a:r>
              <a:rPr lang="en-US" b="1" i="1" u="sng" baseline="0" dirty="0"/>
              <a:t>GOOD</a:t>
            </a:r>
            <a:br>
              <a:rPr lang="en-US" i="1" dirty="0"/>
            </a:br>
            <a:endParaRPr lang="en-US" sz="1200" b="1" i="1" u="sng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u="sng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u="sng" dirty="0">
                <a:solidFill>
                  <a:srgbClr val="000000"/>
                </a:solidFill>
              </a:rPr>
              <a:t>Out of 12 surveyed a total of 11 responded to the question. Of the 11 respondents that answered: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u="sng" dirty="0">
              <a:solidFill>
                <a:srgbClr val="00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u="none" dirty="0">
                <a:solidFill>
                  <a:srgbClr val="000000"/>
                </a:solidFill>
              </a:rPr>
              <a:t>-3 rated the advertisement as EXCELLENT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u="none" dirty="0">
                <a:solidFill>
                  <a:srgbClr val="000000"/>
                </a:solidFill>
              </a:rPr>
              <a:t>-7 rated the advertisement</a:t>
            </a:r>
            <a:r>
              <a:rPr lang="en-US" sz="1200" b="0" u="none" baseline="0" dirty="0">
                <a:solidFill>
                  <a:srgbClr val="000000"/>
                </a:solidFill>
              </a:rPr>
              <a:t> as GOOD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u="none" baseline="0" dirty="0">
                <a:solidFill>
                  <a:srgbClr val="000000"/>
                </a:solidFill>
              </a:rPr>
              <a:t>-1 rated the advertisement as AVERAGE</a:t>
            </a:r>
            <a:endParaRPr lang="en-US" sz="1200" b="0" u="none" dirty="0">
              <a:solidFill>
                <a:srgbClr val="000000"/>
              </a:solidFill>
            </a:endParaRPr>
          </a:p>
          <a:p>
            <a:endParaRPr lang="en-US" dirty="0"/>
          </a:p>
          <a:p>
            <a:r>
              <a:rPr lang="en-US" dirty="0"/>
              <a:t>----- Meeting Notes (10/20/14 11:56) -----</a:t>
            </a:r>
          </a:p>
          <a:p>
            <a:r>
              <a:rPr lang="en-US" dirty="0"/>
              <a:t>comment on the fact that only 11 answered this question. </a:t>
            </a:r>
          </a:p>
          <a:p>
            <a:endParaRPr lang="en-US" dirty="0"/>
          </a:p>
          <a:p>
            <a:r>
              <a:rPr lang="en-US" b="1" dirty="0"/>
              <a:t>RECOMMENDATION: </a:t>
            </a:r>
            <a:r>
              <a:rPr lang="en-US" dirty="0"/>
              <a:t>for no response of comment. </a:t>
            </a:r>
          </a:p>
          <a:p>
            <a:endParaRPr lang="en-US" dirty="0"/>
          </a:p>
          <a:p>
            <a:r>
              <a:rPr lang="en-US" dirty="0"/>
              <a:t>add a sixth row. Total 11 out of 12 responded. there was one person that did not address this question.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0AC58-6CDC-4657-BDF5-C8E0F542408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97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u="sng" dirty="0"/>
              <a:t>MOST</a:t>
            </a:r>
            <a:r>
              <a:rPr lang="en-US" i="1" dirty="0"/>
              <a:t> RESPONDENTS RATED THE INFO THEY RECEIVED AT THE TIME OF THEIR INTERVIEW AS </a:t>
            </a:r>
            <a:r>
              <a:rPr lang="en-US" b="1" i="1" u="sng" dirty="0"/>
              <a:t>GOOD</a:t>
            </a:r>
          </a:p>
          <a:p>
            <a:endParaRPr lang="en-US" dirty="0"/>
          </a:p>
          <a:p>
            <a:r>
              <a:rPr lang="en-US" b="1" dirty="0"/>
              <a:t>Out of 12</a:t>
            </a:r>
            <a:r>
              <a:rPr lang="en-US" b="1" baseline="0" dirty="0"/>
              <a:t> surveyed a total of 11 responded to question #4. </a:t>
            </a:r>
          </a:p>
          <a:p>
            <a:endParaRPr lang="en-US" baseline="0" dirty="0"/>
          </a:p>
          <a:p>
            <a:r>
              <a:rPr lang="en-US" dirty="0"/>
              <a:t>Most respondents rated the info</a:t>
            </a:r>
            <a:r>
              <a:rPr lang="en-US" baseline="0" dirty="0"/>
              <a:t> received at their interview as GOOD</a:t>
            </a:r>
          </a:p>
          <a:p>
            <a:endParaRPr lang="en-US" baseline="0" dirty="0"/>
          </a:p>
          <a:p>
            <a:r>
              <a:rPr lang="en-US" b="1" baseline="0" dirty="0"/>
              <a:t>- 7 responding Good</a:t>
            </a:r>
          </a:p>
          <a:p>
            <a:r>
              <a:rPr lang="en-US" b="1" baseline="0" dirty="0"/>
              <a:t>----- Meeting Notes (10/20/14 11:56) -----</a:t>
            </a:r>
          </a:p>
          <a:p>
            <a:r>
              <a:rPr lang="en-US" b="0" baseline="0" dirty="0"/>
              <a:t>another missed opportunity to find out why it was only average or what about it was excellent?</a:t>
            </a:r>
          </a:p>
          <a:p>
            <a:r>
              <a:rPr lang="en-US" b="1" baseline="0" dirty="0"/>
              <a:t>RECOMMENDATION: </a:t>
            </a:r>
            <a:r>
              <a:rPr lang="en-US" b="0" baseline="0" dirty="0"/>
              <a:t>Add more qualitative follow up questions.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0AC58-6CDC-4657-BDF5-C8E0F542408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081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0AC58-6CDC-4657-BDF5-C8E0F542408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059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b="1" i="1" u="sng" baseline="0" dirty="0"/>
              <a:t>ALL</a:t>
            </a:r>
            <a:r>
              <a:rPr lang="en-US" i="1" baseline="0" dirty="0"/>
              <a:t> agreed that </a:t>
            </a:r>
            <a:r>
              <a:rPr lang="en-US" sz="1200" i="1" dirty="0">
                <a:solidFill>
                  <a:srgbClr val="953735"/>
                </a:solidFill>
              </a:rPr>
              <a:t>GOALS AND  OBJECTIVES WERE CLEAR</a:t>
            </a:r>
            <a:r>
              <a:rPr lang="en-US" sz="1200" i="1" baseline="0" dirty="0">
                <a:solidFill>
                  <a:srgbClr val="953735"/>
                </a:solidFill>
              </a:rPr>
              <a:t> at the beginning of training. </a:t>
            </a:r>
            <a:endParaRPr lang="en-US" sz="1200" i="1" dirty="0">
              <a:solidFill>
                <a:srgbClr val="953735"/>
              </a:solidFill>
            </a:endParaRPr>
          </a:p>
          <a:p>
            <a:pPr marL="0" indent="0" algn="l">
              <a:buNone/>
            </a:pPr>
            <a:endParaRPr lang="en-US" sz="1200" b="1" i="0" dirty="0">
              <a:solidFill>
                <a:srgbClr val="953735"/>
              </a:solidFill>
            </a:endParaRPr>
          </a:p>
          <a:p>
            <a:pPr marL="0" indent="0" algn="l">
              <a:buNone/>
            </a:pPr>
            <a:r>
              <a:rPr lang="en-US" sz="1200" b="1" i="0" dirty="0">
                <a:solidFill>
                  <a:srgbClr val="953735"/>
                </a:solidFill>
              </a:rPr>
              <a:t>OF THE 12 SURVEYED only</a:t>
            </a:r>
            <a:r>
              <a:rPr lang="en-US" sz="1200" b="1" i="0" baseline="0" dirty="0">
                <a:solidFill>
                  <a:srgbClr val="953735"/>
                </a:solidFill>
              </a:rPr>
              <a:t> 9 responded to question #5.  </a:t>
            </a:r>
            <a:r>
              <a:rPr lang="en-US" dirty="0"/>
              <a:t>4 people did not respond to the question.. </a:t>
            </a:r>
          </a:p>
          <a:p>
            <a:pPr marL="0" indent="0" algn="l">
              <a:buNone/>
            </a:pPr>
            <a:endParaRPr lang="en-US" b="1" u="sng" dirty="0"/>
          </a:p>
          <a:p>
            <a:pPr marL="0" indent="0" algn="l">
              <a:buNone/>
            </a:pPr>
            <a:r>
              <a:rPr lang="en-US" b="1" u="sng" dirty="0"/>
              <a:t>RECOMMENDATION</a:t>
            </a:r>
            <a:r>
              <a:rPr lang="en-US" baseline="0" dirty="0"/>
              <a:t>: </a:t>
            </a:r>
            <a:r>
              <a:rPr lang="en-US" dirty="0"/>
              <a:t>a </a:t>
            </a:r>
            <a:r>
              <a:rPr lang="en-US" b="1" dirty="0"/>
              <a:t>6</a:t>
            </a:r>
            <a:r>
              <a:rPr lang="en-US" b="1" baseline="30000" dirty="0"/>
              <a:t>TH</a:t>
            </a:r>
            <a:r>
              <a:rPr lang="en-US" b="1" baseline="0" dirty="0"/>
              <a:t> </a:t>
            </a:r>
            <a:r>
              <a:rPr lang="en-US" b="1" dirty="0"/>
              <a:t> column </a:t>
            </a:r>
            <a:r>
              <a:rPr lang="en-US" dirty="0"/>
              <a:t>for those who choose not to answer</a:t>
            </a:r>
            <a:r>
              <a:rPr lang="en-US" baseline="0" dirty="0"/>
              <a:t> because not having an answer throws off the the true value of the data***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0AC58-6CDC-4657-BDF5-C8E0F542408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345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/>
              <a:t>MOST</a:t>
            </a:r>
            <a:r>
              <a:rPr lang="en-US" baseline="0" dirty="0"/>
              <a:t> </a:t>
            </a:r>
            <a:r>
              <a:rPr lang="en-US" dirty="0"/>
              <a:t>agreed that the goals and Objectives were met</a:t>
            </a:r>
          </a:p>
          <a:p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only</a:t>
            </a:r>
            <a:r>
              <a:rPr lang="en-US" baseline="0" dirty="0"/>
              <a:t> 1 whom </a:t>
            </a:r>
            <a:r>
              <a:rPr lang="en-US" b="1" baseline="0" dirty="0"/>
              <a:t>DIAGREE’s</a:t>
            </a:r>
          </a:p>
          <a:p>
            <a:pPr marL="171450" indent="-171450">
              <a:buFontTx/>
              <a:buChar char="-"/>
            </a:pPr>
            <a:endParaRPr lang="en-US" b="1" baseline="0" dirty="0"/>
          </a:p>
          <a:p>
            <a:r>
              <a:rPr lang="en-US" b="1" baseline="0" dirty="0"/>
              <a:t>----- Meeting Notes (10/20/14 11:56) -----</a:t>
            </a:r>
          </a:p>
          <a:p>
            <a:r>
              <a:rPr lang="en-US" b="1" baseline="0" dirty="0"/>
              <a:t>RECOMMENDATION: </a:t>
            </a:r>
            <a:r>
              <a:rPr lang="en-US" b="0" baseline="0" dirty="0"/>
              <a:t>Add a qualitative follow up question option for why they disagreed.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0AC58-6CDC-4657-BDF5-C8E0F542408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7238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/>
              <a:t>ALL</a:t>
            </a:r>
            <a:r>
              <a:rPr lang="en-US" baseline="0" dirty="0"/>
              <a:t> participants were satisfied with training materials </a:t>
            </a:r>
          </a:p>
          <a:p>
            <a:endParaRPr lang="en-US" baseline="0" dirty="0"/>
          </a:p>
          <a:p>
            <a:r>
              <a:rPr lang="en-US" baseline="0" dirty="0"/>
              <a:t>of the 12 surveyed, 12 responded to the prompt, “I was satisfied with the training material and I was able to comprehend it easily”.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0AC58-6CDC-4657-BDF5-C8E0F542408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5140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/>
              <a:t>ALL</a:t>
            </a:r>
            <a:r>
              <a:rPr lang="en-US" dirty="0"/>
              <a:t> PARTICIPANTS AGREED THAT:</a:t>
            </a:r>
            <a:r>
              <a:rPr lang="en-US" baseline="0" dirty="0"/>
              <a:t> PRESENTATIONS Positively impacted understanding of training materials. 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0AC58-6CDC-4657-BDF5-C8E0F542408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991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/>
              <a:pPr/>
              <a:t>12/14/2018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/>
              <a:pPr/>
              <a:t>12/14/2018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/>
              <a:pPr/>
              <a:t>12/14/2018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/>
              <a:pPr/>
              <a:t>12/14/2018</a:t>
            </a:fld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/>
              <a:pPr/>
              <a:t>12/14/2018</a:t>
            </a:fld>
            <a:endParaRPr lang="en-US" dirty="0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/>
              <a:pPr/>
              <a:t>12/14/2018</a:t>
            </a:fld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/>
              <a:pPr/>
              <a:t>12/14/2018</a:t>
            </a:fld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/>
              <a:pPr/>
              <a:t>12/14/2018</a:t>
            </a:fld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/>
              <a:pPr/>
              <a:t>12/14/2018</a:t>
            </a:fld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D790-2632-4B6C-A4DB-883AD4F2DA56}" type="datetimeFigureOut">
              <a:rPr lang="en-US" smtClean="0"/>
              <a:pPr/>
              <a:t>12/14/2018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87F59-1DD9-415D-B730-A1D9ED2699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rtl="0" latinLnBrk="0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rtl="0" latinLnBrk="0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latinLnBrk="0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latinLnBrk="0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latinLnBrk="0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latinLnBrk="0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470025"/>
          </a:xfrm>
          <a:prstGeom prst="roundRect">
            <a:avLst>
              <a:gd name="adj" fmla="val 0"/>
            </a:avLst>
          </a:prstGeom>
        </p:spPr>
        <p:txBody>
          <a:bodyPr wrap="square" lIns="0" tIns="0" rIns="0" bIns="0" rtlCol="0" anchor="t">
            <a:noAutofit/>
          </a:bodyPr>
          <a:lstStyle/>
          <a:p>
            <a:pPr algn="l">
              <a:buNone/>
            </a:pPr>
            <a:r>
              <a:rPr lang="en-US" sz="4800" dirty="0">
                <a:solidFill>
                  <a:srgbClr val="000000"/>
                </a:solidFill>
              </a:rPr>
              <a:t>Report</a:t>
            </a:r>
            <a:endParaRPr lang="en-US" sz="4800" dirty="0"/>
          </a:p>
        </p:txBody>
      </p:sp>
      <p:sp>
        <p:nvSpPr>
          <p:cNvPr id="3" name="TextBox 2"/>
          <p:cNvSpPr>
            <a:spLocks noGrp="1"/>
          </p:cNvSpPr>
          <p:nvPr>
            <p:ph type="subTitle" idx="1"/>
          </p:nvPr>
        </p:nvSpPr>
        <p:spPr>
          <a:xfrm>
            <a:off x="1295400" y="2590800"/>
            <a:ext cx="6400800" cy="1752600"/>
          </a:xfrm>
          <a:prstGeom prst="roundRect">
            <a:avLst>
              <a:gd name="adj" fmla="val 0"/>
            </a:avLst>
          </a:prstGeom>
        </p:spPr>
        <p:txBody>
          <a:bodyPr wrap="square" lIns="0" tIns="0" rIns="0" bIns="0" rtlCol="0" anchor="t">
            <a:noAutofit/>
          </a:bodyPr>
          <a:lstStyle/>
          <a:p>
            <a:pPr algn="l">
              <a:buNone/>
            </a:pPr>
            <a:r>
              <a:rPr lang="en-US" sz="4800" dirty="0">
                <a:solidFill>
                  <a:srgbClr val="000000"/>
                </a:solidFill>
              </a:rPr>
              <a:t>TRiO Upward Bound All Staff Hiring / Training </a:t>
            </a:r>
          </a:p>
          <a:p>
            <a:pPr algn="l">
              <a:buNone/>
            </a:pPr>
            <a:r>
              <a:rPr lang="en-US" sz="4800" dirty="0">
                <a:solidFill>
                  <a:srgbClr val="000000"/>
                </a:solidFill>
              </a:rPr>
              <a:t> AY- 2014-2015</a:t>
            </a:r>
            <a:endParaRPr lang="en-US" sz="4800" dirty="0"/>
          </a:p>
        </p:txBody>
      </p:sp>
      <p:pic>
        <p:nvPicPr>
          <p:cNvPr id="4" name="Picture 3" descr="10274189_723281834382494_5606196627035524392_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0" y="0"/>
            <a:ext cx="2540000" cy="2540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 type="title"/>
          </p:nvPr>
        </p:nvSpPr>
        <p:spPr>
          <a:prstGeom prst="roundRect">
            <a:avLst>
              <a:gd name="adj" fmla="val 0"/>
            </a:avLst>
          </a:prstGeom>
        </p:spPr>
        <p:txBody>
          <a:bodyPr wrap="square" lIns="0" tIns="0" rIns="0" bIns="0" rtlCol="0" anchor="t">
            <a:noAutofit/>
          </a:bodyPr>
          <a:lstStyle/>
          <a:p>
            <a:pPr algn="l">
              <a:buNone/>
            </a:pPr>
            <a:r>
              <a:rPr lang="en-US" dirty="0">
                <a:solidFill>
                  <a:srgbClr val="000000"/>
                </a:solidFill>
              </a:rPr>
              <a:t>7.  I was satisfied with the training material and I was able to comprehend it easily.</a:t>
            </a:r>
            <a:endParaRPr lang="en-US" dirty="0"/>
          </a:p>
        </p:txBody>
      </p:sp>
      <p:pic>
        <p:nvPicPr>
          <p:cNvPr id="4" name="REV_4IUzP03BQ8P4PRj_RP_1yTD9gNTHhkk7X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3512" y="3276600"/>
            <a:ext cx="7902222" cy="3556000"/>
          </a:xfrm>
          <a:prstGeom prst="rect">
            <a:avLst/>
          </a:prstGeom>
        </p:spPr>
      </p:pic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287880"/>
              </p:ext>
            </p:extLst>
          </p:nvPr>
        </p:nvGraphicFramePr>
        <p:xfrm>
          <a:off x="457200" y="1371600"/>
          <a:ext cx="8229600" cy="24079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Answer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Response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Strongly 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50%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50%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Neither Agree nor Disagree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Disagree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Strongly Disagree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100%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 type="title"/>
          </p:nvPr>
        </p:nvSpPr>
        <p:spPr>
          <a:prstGeom prst="roundRect">
            <a:avLst>
              <a:gd name="adj" fmla="val 0"/>
            </a:avLst>
          </a:prstGeom>
        </p:spPr>
        <p:txBody>
          <a:bodyPr wrap="square" lIns="0" tIns="0" rIns="0" bIns="0" rtlCol="0" anchor="t">
            <a:noAutofit/>
          </a:bodyPr>
          <a:lstStyle/>
          <a:p>
            <a:pPr algn="l">
              <a:buNone/>
            </a:pPr>
            <a:r>
              <a:rPr lang="en-US" dirty="0">
                <a:solidFill>
                  <a:srgbClr val="000000"/>
                </a:solidFill>
              </a:rPr>
              <a:t>8.  The instructor's presentations positively impacted my understanding of training materials 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68484"/>
              </p:ext>
            </p:extLst>
          </p:nvPr>
        </p:nvGraphicFramePr>
        <p:xfrm>
          <a:off x="457200" y="1295400"/>
          <a:ext cx="8229600" cy="24079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Answer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Response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Strongly 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67%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33%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Neither Agree nor Disagree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Disagree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Strongly Disagree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100%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532" y="3733800"/>
            <a:ext cx="6942667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 type="title"/>
          </p:nvPr>
        </p:nvSpPr>
        <p:spPr>
          <a:prstGeom prst="roundRect">
            <a:avLst>
              <a:gd name="adj" fmla="val 0"/>
            </a:avLst>
          </a:prstGeom>
        </p:spPr>
        <p:txBody>
          <a:bodyPr wrap="square" lIns="0" tIns="0" rIns="0" bIns="0" rtlCol="0" anchor="t">
            <a:noAutofit/>
          </a:bodyPr>
          <a:lstStyle/>
          <a:p>
            <a:pPr algn="l">
              <a:buNone/>
            </a:pPr>
            <a:r>
              <a:rPr lang="en-US" dirty="0">
                <a:solidFill>
                  <a:srgbClr val="000000"/>
                </a:solidFill>
              </a:rPr>
              <a:t>9.  The materials distributed were pertinent and useful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9198786"/>
              </p:ext>
            </p:extLst>
          </p:nvPr>
        </p:nvGraphicFramePr>
        <p:xfrm>
          <a:off x="457200" y="1295400"/>
          <a:ext cx="8229600" cy="24079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Answer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Response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Strongly 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58%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33%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Neither Agree nor Disagree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8%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Disagree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Strongly Disagree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100%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3768090"/>
            <a:ext cx="6781800" cy="3051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 type="title"/>
          </p:nvPr>
        </p:nvSpPr>
        <p:spPr>
          <a:prstGeom prst="roundRect">
            <a:avLst>
              <a:gd name="adj" fmla="val 0"/>
            </a:avLst>
          </a:prstGeom>
        </p:spPr>
        <p:txBody>
          <a:bodyPr wrap="square" lIns="0" tIns="0" rIns="0" bIns="0" rtlCol="0" anchor="t">
            <a:noAutofit/>
          </a:bodyPr>
          <a:lstStyle/>
          <a:p>
            <a:pPr algn="l">
              <a:buNone/>
            </a:pPr>
            <a:r>
              <a:rPr lang="en-US" dirty="0">
                <a:solidFill>
                  <a:srgbClr val="000000"/>
                </a:solidFill>
              </a:rPr>
              <a:t>10.  I was given ample opportunity to ask questions regarding my employment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5841271"/>
              </p:ext>
            </p:extLst>
          </p:nvPr>
        </p:nvGraphicFramePr>
        <p:xfrm>
          <a:off x="381000" y="1371600"/>
          <a:ext cx="8229600" cy="24079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Answer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Response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Strongly 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67%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25%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Neither Agree nor Disagree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8%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Disagree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Strongly Disagree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100%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REV_er3qvqlgPEqL3KJ_RP_1yTD9gNTHhkk7X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6667" y="3810000"/>
            <a:ext cx="6773334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 type="title"/>
          </p:nvPr>
        </p:nvSpPr>
        <p:spPr>
          <a:prstGeom prst="roundRect">
            <a:avLst>
              <a:gd name="adj" fmla="val 0"/>
            </a:avLst>
          </a:prstGeom>
        </p:spPr>
        <p:txBody>
          <a:bodyPr wrap="square" lIns="0" tIns="0" rIns="0" bIns="0" rtlCol="0" anchor="t">
            <a:noAutofit/>
          </a:bodyPr>
          <a:lstStyle/>
          <a:p>
            <a:pPr algn="l">
              <a:buNone/>
            </a:pPr>
            <a:r>
              <a:rPr lang="en-US" dirty="0">
                <a:solidFill>
                  <a:srgbClr val="000000"/>
                </a:solidFill>
              </a:rPr>
              <a:t>11.  After completing staff training, I feel that my knowledge regarding my role, potential liabilities and UB policy is: 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6091394"/>
              </p:ext>
            </p:extLst>
          </p:nvPr>
        </p:nvGraphicFramePr>
        <p:xfrm>
          <a:off x="609600" y="1752600"/>
          <a:ext cx="8077200" cy="21945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Answer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Response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Excellent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33%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Good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67%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Average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Poor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Very Poor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100%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3933" y="3962400"/>
            <a:ext cx="6434667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 type="title"/>
          </p:nvPr>
        </p:nvSpPr>
        <p:spPr>
          <a:prstGeom prst="roundRect">
            <a:avLst>
              <a:gd name="adj" fmla="val 0"/>
            </a:avLst>
          </a:prstGeom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en-US" dirty="0">
                <a:solidFill>
                  <a:srgbClr val="000000"/>
                </a:solidFill>
              </a:rPr>
              <a:t>12.  After completing staff training, I feel that my knowledge regarding UB’s mission, and the program</a:t>
            </a:r>
            <a:r>
              <a:rPr lang="en-US" dirty="0"/>
              <a:t>s model and objectives is:</a:t>
            </a:r>
          </a:p>
        </p:txBody>
      </p:sp>
      <p:graphicFrame>
        <p:nvGraphicFramePr>
          <p:cNvPr id="4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2028358"/>
              </p:ext>
            </p:extLst>
          </p:nvPr>
        </p:nvGraphicFramePr>
        <p:xfrm>
          <a:off x="457200" y="1752600"/>
          <a:ext cx="8229600" cy="21945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Answer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Response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Excellent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67%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Good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25%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Average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Poor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8%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Very Poor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100%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6" name="REV_ezmePyndIMAD36Z_RP_1yTD9gNTHhkk7X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47800" y="3991929"/>
            <a:ext cx="6369047" cy="28660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 type="title"/>
          </p:nvPr>
        </p:nvSpPr>
        <p:spPr>
          <a:prstGeom prst="roundRect">
            <a:avLst>
              <a:gd name="adj" fmla="val 0"/>
            </a:avLst>
          </a:prstGeom>
        </p:spPr>
        <p:txBody>
          <a:bodyPr wrap="square" lIns="0" tIns="0" rIns="0" bIns="0" rtlCol="0" anchor="t">
            <a:noAutofit/>
          </a:bodyPr>
          <a:lstStyle/>
          <a:p>
            <a:pPr algn="l">
              <a:buNone/>
            </a:pPr>
            <a:r>
              <a:rPr lang="en-US" dirty="0">
                <a:solidFill>
                  <a:srgbClr val="000000"/>
                </a:solidFill>
              </a:rPr>
              <a:t>13.  The appropriateness of the pace at which course materials and quizzes were covered was:</a:t>
            </a:r>
            <a:endParaRPr lang="en-US" dirty="0"/>
          </a:p>
        </p:txBody>
      </p:sp>
      <p:graphicFrame>
        <p:nvGraphicFramePr>
          <p:cNvPr id="4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9114249"/>
              </p:ext>
            </p:extLst>
          </p:nvPr>
        </p:nvGraphicFramePr>
        <p:xfrm>
          <a:off x="1219200" y="1295400"/>
          <a:ext cx="6477000" cy="21945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1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9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9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9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5167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Answer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Response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Excellent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58%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Good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42%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Average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Poor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Very Poor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100%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6" name="REV_9n0ElMOSqnFT4UJ_RP_1yTD9gNTHhkk7X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3517900"/>
            <a:ext cx="7422444" cy="334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14.  **Overall, which parts of the training were most beneficial to you and which were least beneficial?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031609598"/>
              </p:ext>
            </p:extLst>
          </p:nvPr>
        </p:nvGraphicFramePr>
        <p:xfrm>
          <a:off x="0" y="2286000"/>
          <a:ext cx="51816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38099860"/>
              </p:ext>
            </p:extLst>
          </p:nvPr>
        </p:nvGraphicFramePr>
        <p:xfrm>
          <a:off x="5257800" y="2362200"/>
          <a:ext cx="36322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4018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9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15.  **Is there anything you would like to know that wasn’t explained in the training? If so, please describe below: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629270086"/>
              </p:ext>
            </p:extLst>
          </p:nvPr>
        </p:nvGraphicFramePr>
        <p:xfrm>
          <a:off x="685800" y="1828800"/>
          <a:ext cx="7848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67070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534400" cy="1470025"/>
          </a:xfrm>
          <a:prstGeom prst="roundRect">
            <a:avLst>
              <a:gd name="adj" fmla="val 0"/>
            </a:avLst>
          </a:prstGeom>
        </p:spPr>
        <p:txBody>
          <a:bodyPr wrap="square" lIns="0" tIns="0" rIns="0" bIns="0" rtlCol="0" anchor="t">
            <a:noAutofit/>
          </a:bodyPr>
          <a:lstStyle/>
          <a:p>
            <a:pPr>
              <a:buNone/>
            </a:pPr>
            <a:r>
              <a:rPr lang="en-US" sz="7200" b="1" dirty="0">
                <a:solidFill>
                  <a:srgbClr val="F5BA0B"/>
                </a:solidFill>
              </a:rPr>
              <a:t>TUTOR BREAKOUT TRAINING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13106"/>
            <a:ext cx="6350000" cy="436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303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 type="title"/>
          </p:nvPr>
        </p:nvSpPr>
        <p:spPr>
          <a:prstGeom prst="roundRect">
            <a:avLst>
              <a:gd name="adj" fmla="val 0"/>
            </a:avLst>
          </a:prstGeom>
        </p:spPr>
        <p:txBody>
          <a:bodyPr wrap="square" lIns="0" tIns="0" rIns="0" bIns="0" rtlCol="0" anchor="t">
            <a:noAutofit/>
          </a:bodyPr>
          <a:lstStyle/>
          <a:p>
            <a:pPr algn="l">
              <a:buNone/>
            </a:pPr>
            <a:r>
              <a:rPr lang="en-US" dirty="0">
                <a:solidFill>
                  <a:srgbClr val="000000"/>
                </a:solidFill>
              </a:rPr>
              <a:t>1.  Job Position: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			I am a(n)</a:t>
            </a:r>
            <a:endParaRPr lang="en-US" dirty="0"/>
          </a:p>
        </p:txBody>
      </p:sp>
      <p:pic>
        <p:nvPicPr>
          <p:cNvPr id="4" name="REV_d1rAXPbOTMOOKy1_RP_1yTD9gNTHhkk7X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3600" y="3048000"/>
            <a:ext cx="7577667" cy="3409950"/>
          </a:xfrm>
          <a:prstGeom prst="rect">
            <a:avLst/>
          </a:prstGeom>
        </p:spPr>
      </p:pic>
      <p:graphicFrame>
        <p:nvGraphicFramePr>
          <p:cNvPr id="9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5263967"/>
              </p:ext>
            </p:extLst>
          </p:nvPr>
        </p:nvGraphicFramePr>
        <p:xfrm>
          <a:off x="228600" y="1524000"/>
          <a:ext cx="8229600" cy="17983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Answer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Response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Office Assistant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33%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Tutor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50%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Teaching Assistant / Instructor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17%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100%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1.  Name 2-3 areas of the training that were useful to you?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2127174"/>
              </p:ext>
            </p:extLst>
          </p:nvPr>
        </p:nvGraphicFramePr>
        <p:xfrm>
          <a:off x="0" y="1417638"/>
          <a:ext cx="9144000" cy="544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946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2. Name 2-3 areas of the training that could use improvement?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79304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9597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3.  What information do you think would be useful for you to do your job better?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3293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4913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8061"/>
            <a:ext cx="8229600" cy="567993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1.                               4 were office staff                -6 were tutors        -2 were teaching staff</a:t>
            </a:r>
            <a:endParaRPr lang="en-US" sz="1400" i="1" dirty="0"/>
          </a:p>
          <a:p>
            <a:pPr marL="0" indent="0">
              <a:buNone/>
            </a:pPr>
            <a:r>
              <a:rPr lang="en-US" sz="1400" i="1" dirty="0"/>
              <a:t>2. MOST RESPONDANTS RATED THE CLARITY OF THE RESPONSIBILITIES IN THE JOB DESCRIPTION GOOD</a:t>
            </a:r>
          </a:p>
          <a:p>
            <a:pPr marL="0" indent="0">
              <a:buNone/>
            </a:pPr>
            <a:r>
              <a:rPr lang="en-US" sz="1400" i="1" u="sng" dirty="0"/>
              <a:t>3. MOST</a:t>
            </a:r>
            <a:r>
              <a:rPr lang="en-US" sz="1400" i="1" dirty="0"/>
              <a:t> RESPONDANTS THOUGHT THAT THE EFFECTIVNESS OF THE ADVERTISMENT WAS </a:t>
            </a:r>
            <a:r>
              <a:rPr lang="en-US" sz="1400" i="1" u="sng" dirty="0"/>
              <a:t>GOOD</a:t>
            </a:r>
            <a:br>
              <a:rPr lang="en-US" sz="1400" i="1" dirty="0"/>
            </a:br>
            <a:r>
              <a:rPr lang="en-US" sz="1400" i="1" dirty="0"/>
              <a:t>4. </a:t>
            </a:r>
            <a:r>
              <a:rPr lang="en-US" sz="1400" i="1" u="sng" dirty="0"/>
              <a:t>MOST</a:t>
            </a:r>
            <a:r>
              <a:rPr lang="en-US" sz="1400" i="1" dirty="0"/>
              <a:t> RESPONDENTS RATED THE INFO THEY RECEIVED AT THE TIME OF THEIR INTERVIEW AS </a:t>
            </a:r>
            <a:r>
              <a:rPr lang="en-US" sz="1400" i="1" u="sng" dirty="0"/>
              <a:t>GOOD</a:t>
            </a:r>
          </a:p>
          <a:p>
            <a:pPr marL="0" indent="0">
              <a:buNone/>
            </a:pPr>
            <a:r>
              <a:rPr lang="en-US" sz="1400" i="1" dirty="0"/>
              <a:t>5. ALL agreed that </a:t>
            </a:r>
            <a:r>
              <a:rPr lang="en-US" sz="1400" i="1" dirty="0">
                <a:solidFill>
                  <a:srgbClr val="953735"/>
                </a:solidFill>
              </a:rPr>
              <a:t>GOALS AND  OBJECTIVES WERE CLEAR at the beginning of training</a:t>
            </a:r>
          </a:p>
          <a:p>
            <a:pPr marL="0" indent="0">
              <a:buNone/>
            </a:pPr>
            <a:r>
              <a:rPr lang="en-US" sz="1400" i="1" u="sng" dirty="0"/>
              <a:t>6. </a:t>
            </a:r>
            <a:r>
              <a:rPr lang="en-US" sz="1400" u="sng" dirty="0"/>
              <a:t>MOST</a:t>
            </a:r>
            <a:r>
              <a:rPr lang="en-US" sz="1400" dirty="0"/>
              <a:t> agreed that the goals and Objectives were met</a:t>
            </a:r>
          </a:p>
          <a:p>
            <a:pPr marL="0" indent="0">
              <a:buNone/>
            </a:pPr>
            <a:r>
              <a:rPr lang="en-US" sz="1400" u="sng" dirty="0"/>
              <a:t>7. ALL</a:t>
            </a:r>
            <a:r>
              <a:rPr lang="en-US" sz="1400" dirty="0"/>
              <a:t> participants were satisfied with training materials </a:t>
            </a:r>
          </a:p>
          <a:p>
            <a:pPr marL="0" indent="0">
              <a:buNone/>
            </a:pPr>
            <a:r>
              <a:rPr lang="en-US" sz="1400" u="sng" dirty="0"/>
              <a:t>8. ALL</a:t>
            </a:r>
            <a:r>
              <a:rPr lang="en-US" sz="1400" dirty="0"/>
              <a:t> PARTICIPANTS AGREED THAT: PRESENTATIONS Positively impacted their understanding of materials. </a:t>
            </a:r>
          </a:p>
          <a:p>
            <a:pPr marL="0" indent="0">
              <a:buNone/>
            </a:pPr>
            <a:r>
              <a:rPr lang="en-US" sz="1400" dirty="0"/>
              <a:t>9. </a:t>
            </a:r>
            <a:r>
              <a:rPr lang="en-US" sz="1400" u="sng" dirty="0"/>
              <a:t>MOST</a:t>
            </a:r>
            <a:r>
              <a:rPr lang="en-US" sz="1400" baseline="0" dirty="0"/>
              <a:t> agreed that: Training materials were useful 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10. </a:t>
            </a:r>
            <a:r>
              <a:rPr lang="en-US" sz="1400" u="sng" baseline="0" dirty="0"/>
              <a:t>MOST </a:t>
            </a:r>
            <a:r>
              <a:rPr lang="en-US" sz="1400" baseline="0" dirty="0"/>
              <a:t>agreed that: Participants were given opportunity to ask questions regarding employment                    </a:t>
            </a:r>
          </a:p>
          <a:p>
            <a:pPr marL="0" indent="0">
              <a:buNone/>
            </a:pPr>
            <a:r>
              <a:rPr lang="en-US" sz="1400" dirty="0"/>
              <a:t>11. </a:t>
            </a:r>
            <a:r>
              <a:rPr lang="en-US" sz="1400" u="sng" dirty="0"/>
              <a:t>MOST</a:t>
            </a:r>
            <a:r>
              <a:rPr lang="en-US" sz="1400" dirty="0"/>
              <a:t> participants felt their knowledge regarding their role after training was </a:t>
            </a:r>
            <a:r>
              <a:rPr lang="en-US" sz="1400" u="sng" dirty="0"/>
              <a:t>GOOD. </a:t>
            </a:r>
          </a:p>
          <a:p>
            <a:pPr marL="0" indent="0">
              <a:buNone/>
            </a:pPr>
            <a:r>
              <a:rPr lang="en-US" sz="1400" dirty="0"/>
              <a:t>12. Following</a:t>
            </a:r>
            <a:r>
              <a:rPr lang="en-US" sz="1400" baseline="0" dirty="0"/>
              <a:t> training </a:t>
            </a:r>
            <a:r>
              <a:rPr lang="en-US" sz="1400" u="sng" baseline="0" dirty="0"/>
              <a:t>MOST</a:t>
            </a:r>
            <a:r>
              <a:rPr lang="en-US" sz="1400" baseline="0" dirty="0"/>
              <a:t> agreed their knowledge regarding UB was: </a:t>
            </a:r>
            <a:r>
              <a:rPr lang="en-US" sz="1400" u="sng" baseline="0" dirty="0"/>
              <a:t>EXCELLENT</a:t>
            </a:r>
            <a:endParaRPr lang="en-US" sz="1400" u="sng" dirty="0"/>
          </a:p>
          <a:p>
            <a:pPr marL="0" indent="0">
              <a:buNone/>
            </a:pPr>
            <a:r>
              <a:rPr lang="en-US" sz="1400" dirty="0"/>
              <a:t>13. </a:t>
            </a:r>
            <a:r>
              <a:rPr lang="en-US" sz="1400" u="sng" dirty="0"/>
              <a:t>MOST</a:t>
            </a:r>
            <a:r>
              <a:rPr lang="en-US" sz="1400" dirty="0"/>
              <a:t> thought</a:t>
            </a:r>
            <a:r>
              <a:rPr lang="en-US" sz="1400" baseline="0" dirty="0"/>
              <a:t> the pace of the training was: </a:t>
            </a:r>
            <a:r>
              <a:rPr lang="en-US" sz="1400" u="sng" baseline="0" dirty="0"/>
              <a:t>EXCELLENT</a:t>
            </a:r>
            <a:endParaRPr lang="en-US" sz="1400" u="sng" dirty="0"/>
          </a:p>
          <a:p>
            <a:pPr marL="0" indent="0">
              <a:buNone/>
            </a:pPr>
            <a:r>
              <a:rPr lang="en-US" sz="1400" dirty="0"/>
              <a:t>14. </a:t>
            </a:r>
            <a:r>
              <a:rPr lang="en-US" sz="1400" u="sng" dirty="0"/>
              <a:t>MOST</a:t>
            </a:r>
            <a:r>
              <a:rPr lang="en-US" sz="1400" dirty="0"/>
              <a:t> thought the best parts of Training were: “Learning From</a:t>
            </a:r>
            <a:r>
              <a:rPr lang="en-US" sz="1400" baseline="0" dirty="0"/>
              <a:t> Returning UB Staff and Diversity / Assumptions Activity”</a:t>
            </a:r>
            <a:endParaRPr lang="en-US" sz="1400" dirty="0"/>
          </a:p>
          <a:p>
            <a:pPr marL="0" indent="0" defTabSz="914400">
              <a:spcBef>
                <a:spcPts val="0"/>
              </a:spcBef>
              <a:buNone/>
              <a:defRPr/>
            </a:pPr>
            <a:r>
              <a:rPr lang="en-US" sz="1400" dirty="0"/>
              <a:t>15. </a:t>
            </a:r>
            <a:r>
              <a:rPr lang="en-US" sz="1400" u="sng" dirty="0"/>
              <a:t>SOME</a:t>
            </a:r>
            <a:r>
              <a:rPr lang="en-US" sz="1400" dirty="0"/>
              <a:t> students said they would like more info on Disciplinary Policies and Mandated Reporting   …</a:t>
            </a:r>
            <a:r>
              <a:rPr lang="en-US" sz="1400" u="sng" dirty="0"/>
              <a:t>MOST </a:t>
            </a:r>
            <a:r>
              <a:rPr lang="en-US" sz="1400" dirty="0"/>
              <a:t>said, NO  </a:t>
            </a:r>
          </a:p>
          <a:p>
            <a:pPr marL="0" indent="0" defTabSz="914400">
              <a:spcBef>
                <a:spcPts val="0"/>
              </a:spcBef>
              <a:buNone/>
              <a:defRPr/>
            </a:pPr>
            <a:endParaRPr lang="en-US" sz="1400" dirty="0"/>
          </a:p>
          <a:p>
            <a:pPr defTabSz="914400">
              <a:spcBef>
                <a:spcPts val="0"/>
              </a:spcBef>
              <a:buAutoNum type="arabicPeriod"/>
              <a:defRPr/>
            </a:pPr>
            <a:r>
              <a:rPr lang="en-US" sz="1400" u="sng" dirty="0">
                <a:solidFill>
                  <a:srgbClr val="000000"/>
                </a:solidFill>
              </a:rPr>
              <a:t>MOST</a:t>
            </a:r>
            <a:r>
              <a:rPr lang="en-US" sz="1400" dirty="0">
                <a:solidFill>
                  <a:srgbClr val="000000"/>
                </a:solidFill>
              </a:rPr>
              <a:t> said the areas of training that were most useful were 1.) skits, mock situations and scenarios 2.) Understanding roles, responsibility </a:t>
            </a:r>
            <a:endParaRPr lang="en-US" sz="1400" dirty="0"/>
          </a:p>
          <a:p>
            <a:pPr defTabSz="914400">
              <a:spcBef>
                <a:spcPts val="0"/>
              </a:spcBef>
              <a:buAutoNum type="arabicPeriod"/>
              <a:defRPr/>
            </a:pPr>
            <a:r>
              <a:rPr lang="en-US" sz="1400" u="sng" dirty="0">
                <a:solidFill>
                  <a:srgbClr val="000000"/>
                </a:solidFill>
              </a:rPr>
              <a:t>MOST </a:t>
            </a:r>
            <a:r>
              <a:rPr lang="en-US" sz="1400" dirty="0">
                <a:solidFill>
                  <a:srgbClr val="000000"/>
                </a:solidFill>
              </a:rPr>
              <a:t>said areas that could use improvement were a.) More interactive b.) Too long</a:t>
            </a:r>
            <a:endParaRPr lang="en-US" sz="1400" dirty="0"/>
          </a:p>
          <a:p>
            <a:pPr marL="0" indent="0" defTabSz="914400">
              <a:spcBef>
                <a:spcPts val="0"/>
              </a:spcBef>
              <a:buNone/>
              <a:defRPr/>
            </a:pPr>
            <a:r>
              <a:rPr lang="en-US" sz="1400" dirty="0"/>
              <a:t>3.     </a:t>
            </a:r>
            <a:r>
              <a:rPr lang="en-US" sz="1400" u="sng" dirty="0">
                <a:solidFill>
                  <a:srgbClr val="000000"/>
                </a:solidFill>
              </a:rPr>
              <a:t>MOST </a:t>
            </a:r>
            <a:r>
              <a:rPr lang="en-US" sz="1400" dirty="0">
                <a:solidFill>
                  <a:srgbClr val="000000"/>
                </a:solidFill>
              </a:rPr>
              <a:t>responded that a better job could have been done of:  a). review of each student’s academic background b.) Reviewing each students personal background</a:t>
            </a:r>
          </a:p>
          <a:p>
            <a:pPr marL="0" indent="0" defTabSz="914400">
              <a:spcBef>
                <a:spcPts val="0"/>
              </a:spcBef>
              <a:buNone/>
              <a:defRPr/>
            </a:pPr>
            <a:endParaRPr lang="en-US" sz="1400" dirty="0"/>
          </a:p>
          <a:p>
            <a:pPr marL="0" indent="0" defTabSz="914400">
              <a:spcBef>
                <a:spcPts val="0"/>
              </a:spcBef>
              <a:buNone/>
              <a:defRPr/>
            </a:pPr>
            <a:endParaRPr lang="en-US" sz="1400" dirty="0"/>
          </a:p>
          <a:p>
            <a:endParaRPr lang="en-US" sz="1400" dirty="0"/>
          </a:p>
          <a:p>
            <a:endParaRPr lang="en-US" sz="1400" i="1" u="sng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0610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10274189_723281834382494_5606196627035524392_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0"/>
            <a:ext cx="6629400" cy="66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336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>
                <a:solidFill>
                  <a:srgbClr val="F5BA0B"/>
                </a:solidFill>
              </a:rPr>
              <a:t>ALL STAFF HIRING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8558" b="8558"/>
          <a:stretch>
            <a:fillRect/>
          </a:stretch>
        </p:blipFill>
        <p:spPr>
          <a:xfrm>
            <a:off x="0" y="2743200"/>
            <a:ext cx="4211500" cy="2316163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5952DCE-63BD-479A-BA48-ED88B738F4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604962"/>
            <a:ext cx="3810000" cy="36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465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 type="title"/>
          </p:nvPr>
        </p:nvSpPr>
        <p:spPr>
          <a:prstGeom prst="roundRect">
            <a:avLst>
              <a:gd name="adj" fmla="val 0"/>
            </a:avLst>
          </a:prstGeom>
        </p:spPr>
        <p:txBody>
          <a:bodyPr wrap="square" lIns="0" tIns="0" rIns="0" bIns="0" rtlCol="0" anchor="t">
            <a:noAutofit/>
          </a:bodyPr>
          <a:lstStyle/>
          <a:p>
            <a:pPr algn="l">
              <a:buNone/>
            </a:pPr>
            <a:r>
              <a:rPr lang="en-US" dirty="0">
                <a:solidFill>
                  <a:srgbClr val="000000"/>
                </a:solidFill>
              </a:rPr>
              <a:t>2.  How would you rate the clarity of the responsibilities in the job description on the employment website?</a:t>
            </a:r>
            <a:endParaRPr lang="en-US" dirty="0"/>
          </a:p>
        </p:txBody>
      </p:sp>
      <p:pic>
        <p:nvPicPr>
          <p:cNvPr id="4" name="REV_0q5PkB9ugFXrVf7_RP_1yTD9gNTHhkk7X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3199" y="3505200"/>
            <a:ext cx="7450667" cy="3352800"/>
          </a:xfrm>
          <a:prstGeom prst="rect">
            <a:avLst/>
          </a:prstGeom>
        </p:spPr>
      </p:pic>
      <p:graphicFrame>
        <p:nvGraphicFramePr>
          <p:cNvPr id="6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1596613"/>
              </p:ext>
            </p:extLst>
          </p:nvPr>
        </p:nvGraphicFramePr>
        <p:xfrm>
          <a:off x="609600" y="1828800"/>
          <a:ext cx="7772400" cy="21945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5167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Answer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Response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Excellent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25%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Good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67%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Average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8%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Poor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167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Very Poor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100%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 type="title"/>
          </p:nvPr>
        </p:nvSpPr>
        <p:spPr>
          <a:prstGeom prst="roundRect">
            <a:avLst>
              <a:gd name="adj" fmla="val 0"/>
            </a:avLst>
          </a:prstGeom>
        </p:spPr>
        <p:txBody>
          <a:bodyPr wrap="square" lIns="0" tIns="0" rIns="0" bIns="0" rtlCol="0" anchor="t">
            <a:noAutofit/>
          </a:bodyPr>
          <a:lstStyle/>
          <a:p>
            <a:pPr algn="l">
              <a:buNone/>
            </a:pPr>
            <a:r>
              <a:rPr lang="en-US" dirty="0">
                <a:solidFill>
                  <a:srgbClr val="000000"/>
                </a:solidFill>
              </a:rPr>
              <a:t>3.  How would you rate the effectiveness of the advertisement (website,email blast, job fair etc.)?</a:t>
            </a:r>
            <a:endParaRPr lang="en-US" dirty="0"/>
          </a:p>
        </p:txBody>
      </p:sp>
      <p:pic>
        <p:nvPicPr>
          <p:cNvPr id="4" name="REV_bsBjcNAePT6ixxj_RP_1yTD9gNTHhkk7X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468" y="3048000"/>
            <a:ext cx="8255000" cy="3714750"/>
          </a:xfrm>
          <a:prstGeom prst="rect">
            <a:avLst/>
          </a:prstGeom>
        </p:spPr>
      </p:pic>
      <p:graphicFrame>
        <p:nvGraphicFramePr>
          <p:cNvPr id="7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402551"/>
              </p:ext>
            </p:extLst>
          </p:nvPr>
        </p:nvGraphicFramePr>
        <p:xfrm>
          <a:off x="457200" y="1295400"/>
          <a:ext cx="8229600" cy="21945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Answer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Response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Excellent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27%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Good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64%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Average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9%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Poor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Very Poor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Total</a:t>
                      </a:r>
                      <a:endParaRPr lang="en-US" sz="1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11</a:t>
                      </a:r>
                      <a:endParaRPr lang="en-US" sz="1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100%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 type="title"/>
          </p:nvPr>
        </p:nvSpPr>
        <p:spPr>
          <a:prstGeom prst="roundRect">
            <a:avLst>
              <a:gd name="adj" fmla="val 0"/>
            </a:avLst>
          </a:prstGeom>
        </p:spPr>
        <p:txBody>
          <a:bodyPr wrap="square" lIns="0" tIns="0" rIns="0" bIns="0" rtlCol="0" anchor="t">
            <a:noAutofit/>
          </a:bodyPr>
          <a:lstStyle/>
          <a:p>
            <a:pPr algn="l">
              <a:buNone/>
            </a:pPr>
            <a:r>
              <a:rPr lang="en-US" dirty="0">
                <a:solidFill>
                  <a:srgbClr val="000000"/>
                </a:solidFill>
              </a:rPr>
              <a:t>4.  How would you rate the information you received during your interview?</a:t>
            </a:r>
            <a:endParaRPr lang="en-US" dirty="0"/>
          </a:p>
        </p:txBody>
      </p:sp>
      <p:pic>
        <p:nvPicPr>
          <p:cNvPr id="4" name="REV_2rzuy1u2XXmF2br_RP_1yTD9gNTHhkk7X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5400" y="2971800"/>
            <a:ext cx="8636000" cy="3886200"/>
          </a:xfrm>
          <a:prstGeom prst="rect">
            <a:avLst/>
          </a:prstGeom>
        </p:spPr>
      </p:pic>
      <p:graphicFrame>
        <p:nvGraphicFramePr>
          <p:cNvPr id="7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1938374"/>
              </p:ext>
            </p:extLst>
          </p:nvPr>
        </p:nvGraphicFramePr>
        <p:xfrm>
          <a:off x="457200" y="1295400"/>
          <a:ext cx="8229600" cy="21945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Answer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Response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Excellent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18%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Good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64%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Average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18%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Poor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Very Poor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Total</a:t>
                      </a:r>
                      <a:endParaRPr lang="en-US" sz="1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11</a:t>
                      </a:r>
                      <a:endParaRPr lang="en-US" sz="1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100%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>
                <a:solidFill>
                  <a:srgbClr val="F5BA0B"/>
                </a:solidFill>
              </a:rPr>
              <a:t>ALL STAFF TRAINING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rcRect t="13860" b="1386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43688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 type="title"/>
          </p:nvPr>
        </p:nvSpPr>
        <p:spPr>
          <a:prstGeom prst="roundRect">
            <a:avLst>
              <a:gd name="adj" fmla="val 0"/>
            </a:avLst>
          </a:prstGeom>
        </p:spPr>
        <p:txBody>
          <a:bodyPr wrap="square" lIns="0" tIns="0" rIns="0" bIns="0" rtlCol="0" anchor="t">
            <a:noAutofit/>
          </a:bodyPr>
          <a:lstStyle/>
          <a:p>
            <a:pPr algn="l">
              <a:buNone/>
            </a:pPr>
            <a:r>
              <a:rPr lang="en-US" dirty="0">
                <a:solidFill>
                  <a:srgbClr val="000000"/>
                </a:solidFill>
              </a:rPr>
              <a:t>5.  The goals and objectives of the training were explained and were clear to me at the beginning of the training session. </a:t>
            </a:r>
            <a:endParaRPr lang="en-US" dirty="0"/>
          </a:p>
        </p:txBody>
      </p:sp>
      <p:pic>
        <p:nvPicPr>
          <p:cNvPr id="4" name="REV_3L8EGafq5mvGZKd_RP_1yTD9gNTHhkk7X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9666" y="3352800"/>
            <a:ext cx="7696603" cy="3505200"/>
          </a:xfrm>
          <a:prstGeom prst="rect">
            <a:avLst/>
          </a:prstGeom>
        </p:spPr>
      </p:pic>
      <p:graphicFrame>
        <p:nvGraphicFramePr>
          <p:cNvPr id="6" name="Content Placehold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3918567"/>
              </p:ext>
            </p:extLst>
          </p:nvPr>
        </p:nvGraphicFramePr>
        <p:xfrm>
          <a:off x="533400" y="1676400"/>
          <a:ext cx="8229600" cy="24079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Answer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Response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Strongly 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56%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44%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Neither Agree nor Disagree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Disagree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Strongly Disagree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100%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>
            <a:spLocks noGrp="1"/>
          </p:cNvSpPr>
          <p:nvPr>
            <p:ph type="title"/>
          </p:nvPr>
        </p:nvSpPr>
        <p:spPr>
          <a:prstGeom prst="roundRect">
            <a:avLst>
              <a:gd name="adj" fmla="val 0"/>
            </a:avLst>
          </a:prstGeom>
        </p:spPr>
        <p:txBody>
          <a:bodyPr wrap="square" lIns="0" tIns="0" rIns="0" bIns="0" rtlCol="0" anchor="t">
            <a:noAutofit/>
          </a:bodyPr>
          <a:lstStyle/>
          <a:p>
            <a:pPr algn="l">
              <a:buNone/>
            </a:pPr>
            <a:r>
              <a:rPr lang="en-US" dirty="0">
                <a:solidFill>
                  <a:srgbClr val="000000"/>
                </a:solidFill>
              </a:rPr>
              <a:t>6.  The objectives of the training were completed and I was able to acquire the necessary knowledge and skills</a:t>
            </a:r>
            <a:endParaRPr lang="en-US" dirty="0"/>
          </a:p>
        </p:txBody>
      </p:sp>
      <p:pic>
        <p:nvPicPr>
          <p:cNvPr id="5" name="REV_diZ82Bhy8z0P2lv_RP_1yTD9gNTHhkk7X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3562350"/>
            <a:ext cx="7323667" cy="3295650"/>
          </a:xfrm>
          <a:prstGeom prst="rect">
            <a:avLst/>
          </a:prstGeom>
        </p:spPr>
      </p:pic>
      <p:graphicFrame>
        <p:nvGraphicFramePr>
          <p:cNvPr id="8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799929"/>
              </p:ext>
            </p:extLst>
          </p:nvPr>
        </p:nvGraphicFramePr>
        <p:xfrm>
          <a:off x="457200" y="1676400"/>
          <a:ext cx="8229600" cy="24079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Answer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Response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Strongly 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42%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50%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Neither Agree nor Disagree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Disagree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8%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Strongly Disagree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100%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4214</TotalTime>
  <Words>1756</Words>
  <Application>Microsoft Office PowerPoint</Application>
  <PresentationFormat>On-screen Show (4:3)</PresentationFormat>
  <Paragraphs>596</Paragraphs>
  <Slides>24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Report</vt:lpstr>
      <vt:lpstr>1.  Job Position:    I am a(n)</vt:lpstr>
      <vt:lpstr>ALL STAFF HIRING</vt:lpstr>
      <vt:lpstr>2.  How would you rate the clarity of the responsibilities in the job description on the employment website?</vt:lpstr>
      <vt:lpstr>3.  How would you rate the effectiveness of the advertisement (website,email blast, job fair etc.)?</vt:lpstr>
      <vt:lpstr>4.  How would you rate the information you received during your interview?</vt:lpstr>
      <vt:lpstr>ALL STAFF TRAINING</vt:lpstr>
      <vt:lpstr>5.  The goals and objectives of the training were explained and were clear to me at the beginning of the training session. </vt:lpstr>
      <vt:lpstr>6.  The objectives of the training were completed and I was able to acquire the necessary knowledge and skills</vt:lpstr>
      <vt:lpstr>7.  I was satisfied with the training material and I was able to comprehend it easily.</vt:lpstr>
      <vt:lpstr>8.  The instructor's presentations positively impacted my understanding of training materials </vt:lpstr>
      <vt:lpstr>9.  The materials distributed were pertinent and useful</vt:lpstr>
      <vt:lpstr>10.  I was given ample opportunity to ask questions regarding my employment</vt:lpstr>
      <vt:lpstr>11.  After completing staff training, I feel that my knowledge regarding my role, potential liabilities and UB policy is: </vt:lpstr>
      <vt:lpstr>12.  After completing staff training, I feel that my knowledge regarding UB’s mission, and the programs model and objectives is:</vt:lpstr>
      <vt:lpstr>13.  The appropriateness of the pace at which course materials and quizzes were covered was:</vt:lpstr>
      <vt:lpstr>14.  **Overall, which parts of the training were most beneficial to you and which were least beneficial?</vt:lpstr>
      <vt:lpstr>15.  **Is there anything you would like to know that wasn’t explained in the training? If so, please describe below:</vt:lpstr>
      <vt:lpstr>TUTOR BREAKOUT TRAINING</vt:lpstr>
      <vt:lpstr>1.  Name 2-3 areas of the training that were useful to you?</vt:lpstr>
      <vt:lpstr>2. Name 2-3 areas of the training that could use improvement?</vt:lpstr>
      <vt:lpstr>3.  What information do you think would be useful for you to do your job better?</vt:lpstr>
      <vt:lpstr>RECAP</vt:lpstr>
      <vt:lpstr>PowerPoint Presentation</vt:lpstr>
    </vt:vector>
  </TitlesOfParts>
  <Company>Qualtrics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Trevor Florence</dc:creator>
  <cp:lastModifiedBy>Cherae Prestegard</cp:lastModifiedBy>
  <cp:revision>73</cp:revision>
  <dcterms:created xsi:type="dcterms:W3CDTF">2007-01-11T16:51:25Z</dcterms:created>
  <dcterms:modified xsi:type="dcterms:W3CDTF">2018-12-14T20:09:48Z</dcterms:modified>
</cp:coreProperties>
</file>